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0" r:id="rId4"/>
    <p:sldId id="281" r:id="rId5"/>
    <p:sldId id="313" r:id="rId6"/>
    <p:sldId id="310" r:id="rId7"/>
    <p:sldId id="287" r:id="rId8"/>
    <p:sldId id="283" r:id="rId9"/>
    <p:sldId id="316" r:id="rId10"/>
    <p:sldId id="315" r:id="rId11"/>
    <p:sldId id="317" r:id="rId12"/>
    <p:sldId id="318" r:id="rId13"/>
    <p:sldId id="319" r:id="rId14"/>
    <p:sldId id="293" r:id="rId15"/>
    <p:sldId id="301" r:id="rId16"/>
    <p:sldId id="284" r:id="rId17"/>
    <p:sldId id="321" r:id="rId18"/>
    <p:sldId id="320" r:id="rId19"/>
    <p:sldId id="322" r:id="rId20"/>
    <p:sldId id="294" r:id="rId21"/>
    <p:sldId id="353" r:id="rId22"/>
    <p:sldId id="323" r:id="rId23"/>
    <p:sldId id="285" r:id="rId24"/>
    <p:sldId id="325" r:id="rId25"/>
    <p:sldId id="326" r:id="rId26"/>
    <p:sldId id="324" r:id="rId27"/>
    <p:sldId id="327" r:id="rId28"/>
    <p:sldId id="328" r:id="rId29"/>
    <p:sldId id="329" r:id="rId30"/>
    <p:sldId id="295" r:id="rId31"/>
    <p:sldId id="303" r:id="rId32"/>
    <p:sldId id="355" r:id="rId33"/>
    <p:sldId id="288" r:id="rId34"/>
    <p:sldId id="332" r:id="rId35"/>
    <p:sldId id="296" r:id="rId36"/>
    <p:sldId id="333" r:id="rId37"/>
    <p:sldId id="334" r:id="rId38"/>
    <p:sldId id="305" r:id="rId39"/>
    <p:sldId id="311" r:id="rId40"/>
    <p:sldId id="286" r:id="rId41"/>
    <p:sldId id="336" r:id="rId42"/>
    <p:sldId id="335" r:id="rId43"/>
    <p:sldId id="337" r:id="rId44"/>
    <p:sldId id="338" r:id="rId45"/>
    <p:sldId id="339" r:id="rId46"/>
    <p:sldId id="297" r:id="rId47"/>
    <p:sldId id="306" r:id="rId48"/>
    <p:sldId id="354" r:id="rId49"/>
    <p:sldId id="341" r:id="rId50"/>
    <p:sldId id="342" r:id="rId51"/>
    <p:sldId id="340" r:id="rId52"/>
    <p:sldId id="298" r:id="rId53"/>
    <p:sldId id="343" r:id="rId54"/>
    <p:sldId id="344" r:id="rId55"/>
    <p:sldId id="345" r:id="rId56"/>
    <p:sldId id="290" r:id="rId57"/>
    <p:sldId id="346" r:id="rId58"/>
    <p:sldId id="299" r:id="rId59"/>
    <p:sldId id="348" r:id="rId60"/>
    <p:sldId id="349" r:id="rId61"/>
    <p:sldId id="350" r:id="rId62"/>
    <p:sldId id="347" r:id="rId63"/>
    <p:sldId id="291" r:id="rId64"/>
    <p:sldId id="352" r:id="rId65"/>
    <p:sldId id="351" r:id="rId66"/>
    <p:sldId id="300" r:id="rId67"/>
    <p:sldId id="309" r:id="rId68"/>
    <p:sldId id="312" r:id="rId69"/>
    <p:sldId id="282" r:id="rId70"/>
    <p:sldId id="304" r:id="rId71"/>
    <p:sldId id="279" r:id="rId72"/>
  </p:sldIdLst>
  <p:sldSz cx="9144000" cy="6858000" type="screen4x3"/>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94" autoAdjust="0"/>
    <p:restoredTop sz="94660"/>
  </p:normalViewPr>
  <p:slideViewPr>
    <p:cSldViewPr>
      <p:cViewPr varScale="1">
        <p:scale>
          <a:sx n="84" d="100"/>
          <a:sy n="84" d="100"/>
        </p:scale>
        <p:origin x="1190"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572" y="0"/>
            <a:ext cx="9139427" cy="6851901"/>
          </a:xfrm>
          <a:prstGeom prst="rect">
            <a:avLst/>
          </a:prstGeom>
          <a:blipFill>
            <a:blip r:embed="rId2"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685800" y="2125980"/>
            <a:ext cx="7772400" cy="1440179"/>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371600" y="3840480"/>
            <a:ext cx="6400799" cy="1714500"/>
          </a:xfrm>
          <a:prstGeom prst="rect">
            <a:avLst/>
          </a:prstGeom>
        </p:spPr>
        <p:txBody>
          <a:bodyPr wrap="square" lIns="0" tIns="0" rIns="0" bIns="0">
            <a:noAutofit/>
          </a:body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5/26/2016</a:t>
            </a:fld>
            <a:endParaRPr lang="en-US" smtClean="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5/26/2016</a:t>
            </a:fld>
            <a:endParaRPr lang="en-US" smtClean="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4709159" y="1577340"/>
            <a:ext cx="3977640" cy="4526280"/>
          </a:xfrm>
          <a:prstGeom prst="rect">
            <a:avLst/>
          </a:prstGeom>
        </p:spPr>
        <p:txBody>
          <a:bodyPr wrap="square" lIns="0" tIns="0" rIns="0" bIns="0">
            <a:noAutofit/>
          </a:body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5/26/2016</a:t>
            </a:fld>
            <a:endParaRPr lang="en-US" smtClean="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5/26/2016</a:t>
            </a:fld>
            <a:endParaRPr lang="en-US" smtClean="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5/26/2016</a:t>
            </a:fld>
            <a:endParaRPr lang="en-US" smtClean="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3999" cy="6857996"/>
          </a:xfrm>
          <a:prstGeom prst="rect">
            <a:avLst/>
          </a:prstGeom>
          <a:blipFill>
            <a:blip r:embed="rId7" cstate="print"/>
            <a:stretch>
              <a:fillRect/>
            </a:stretch>
          </a:blipFill>
        </p:spPr>
        <p:txBody>
          <a:bodyPr wrap="square" lIns="0" tIns="0" rIns="0" bIns="0" rtlCol="0">
            <a:noAutofit/>
          </a:bodyPr>
          <a:lstStyle/>
          <a:p>
            <a:endParaRPr/>
          </a:p>
        </p:txBody>
      </p:sp>
      <p:sp>
        <p:nvSpPr>
          <p:cNvPr id="2" name="Holder 2"/>
          <p:cNvSpPr>
            <a:spLocks noGrp="1"/>
          </p:cNvSpPr>
          <p:nvPr>
            <p:ph type="title"/>
          </p:nvPr>
        </p:nvSpPr>
        <p:spPr>
          <a:xfrm>
            <a:off x="979119" y="303276"/>
            <a:ext cx="7185761" cy="543924"/>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588644" y="2610695"/>
            <a:ext cx="7966710" cy="3175487"/>
          </a:xfrm>
          <a:prstGeom prst="rect">
            <a:avLst/>
          </a:prstGeom>
        </p:spPr>
        <p:txBody>
          <a:bodyPr wrap="square" lIns="0" tIns="0" rIns="0" bIns="0">
            <a:noAutofit/>
          </a:bodyPr>
          <a:lstStyle/>
          <a:p>
            <a:endParaRPr/>
          </a:p>
        </p:txBody>
      </p:sp>
      <p:sp>
        <p:nvSpPr>
          <p:cNvPr id="4" name="Holder 4"/>
          <p:cNvSpPr>
            <a:spLocks noGrp="1"/>
          </p:cNvSpPr>
          <p:nvPr>
            <p:ph type="ftr" sz="quarter" idx="5"/>
          </p:nvPr>
        </p:nvSpPr>
        <p:spPr>
          <a:xfrm>
            <a:off x="3108960" y="6377940"/>
            <a:ext cx="2926079" cy="342900"/>
          </a:xfrm>
          <a:prstGeom prst="rect">
            <a:avLst/>
          </a:prstGeom>
        </p:spPr>
        <p:txBody>
          <a:bodyPr wrap="square" lIns="0" tIns="0" rIns="0" bIns="0">
            <a:no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noAutofit/>
          </a:bodyPr>
          <a:lstStyle>
            <a:lvl1pPr algn="l">
              <a:defRPr>
                <a:solidFill>
                  <a:schemeClr val="tx1">
                    <a:tint val="75000"/>
                  </a:schemeClr>
                </a:solidFill>
              </a:defRPr>
            </a:lvl1pPr>
          </a:lstStyle>
          <a:p>
            <a:fld id="{1D8BD707-D9CF-40AE-B4C6-C98DA3205C09}" type="datetimeFigureOut">
              <a:rPr lang="en-US" smtClean="0"/>
              <a:t>5/26/2016</a:t>
            </a:fld>
            <a:endParaRPr lang="en-US" smtClean="0"/>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no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62200" y="2667000"/>
            <a:ext cx="7239000" cy="617220"/>
          </a:xfrm>
          <a:prstGeom prst="rect">
            <a:avLst/>
          </a:prstGeom>
        </p:spPr>
        <p:txBody>
          <a:bodyPr vert="horz" wrap="square" lIns="0" tIns="0" rIns="0" bIns="0" rtlCol="0">
            <a:noAutofit/>
          </a:bodyPr>
          <a:lstStyle/>
          <a:p>
            <a:pPr>
              <a:lnSpc>
                <a:spcPts val="4200"/>
              </a:lnSpc>
              <a:tabLst/>
            </a:pPr>
            <a:r>
              <a:rPr lang="en-US" altLang="zh-CN" sz="5400" dirty="0">
                <a:solidFill>
                  <a:srgbClr val="000000"/>
                </a:solidFill>
                <a:latin typeface="Times New Roman" pitchFamily="18" charset="0"/>
                <a:cs typeface="Times New Roman" pitchFamily="18" charset="0"/>
              </a:rPr>
              <a:t> </a:t>
            </a:r>
            <a:r>
              <a:rPr lang="en-US" altLang="zh-CN" sz="5400" dirty="0" smtClean="0">
                <a:solidFill>
                  <a:srgbClr val="000000"/>
                </a:solidFill>
                <a:latin typeface="Times New Roman" pitchFamily="18" charset="0"/>
                <a:cs typeface="Times New Roman" pitchFamily="18" charset="0"/>
              </a:rPr>
              <a:t>Experimental Lesson</a:t>
            </a:r>
            <a:endParaRPr lang="en-US" altLang="zh-CN" sz="5400" dirty="0" smtClean="0">
              <a:solidFill>
                <a:srgbClr val="000000"/>
              </a:solidFill>
              <a:latin typeface="Segoe UI" pitchFamily="18" charset="0"/>
              <a:cs typeface="Segoe UI" pitchFamily="18" charset="0"/>
            </a:endParaRPr>
          </a:p>
        </p:txBody>
      </p:sp>
      <p:sp>
        <p:nvSpPr>
          <p:cNvPr id="3" name="object 3"/>
          <p:cNvSpPr txBox="1"/>
          <p:nvPr/>
        </p:nvSpPr>
        <p:spPr>
          <a:xfrm>
            <a:off x="5257800" y="4495800"/>
            <a:ext cx="3800856" cy="436245"/>
          </a:xfrm>
          <a:prstGeom prst="rect">
            <a:avLst/>
          </a:prstGeom>
        </p:spPr>
        <p:txBody>
          <a:bodyPr vert="horz" wrap="square" lIns="0" tIns="0" rIns="0" bIns="0" rtlCol="0">
            <a:noAutofit/>
          </a:bodyPr>
          <a:lstStyle/>
          <a:p>
            <a:pPr>
              <a:lnSpc>
                <a:spcPts val="2900"/>
              </a:lnSpc>
              <a:tabLst/>
            </a:pPr>
            <a:r>
              <a:rPr lang="en-US" altLang="zh-CN" sz="3600" dirty="0" smtClean="0">
                <a:solidFill>
                  <a:srgbClr val="000000"/>
                </a:solidFill>
                <a:latin typeface="Segoe UI" pitchFamily="18" charset="0"/>
                <a:cs typeface="Segoe UI" pitchFamily="18" charset="0"/>
              </a:rPr>
              <a:t>------</a:t>
            </a:r>
            <a:r>
              <a:rPr lang="en-US" altLang="zh-CN" sz="3600" dirty="0" smtClean="0">
                <a:latin typeface="Times New Roman" panose="02020603050405020304" pitchFamily="18" charset="0"/>
              </a:rPr>
              <a:t> By Ming Yan</a:t>
            </a:r>
            <a:endParaRPr lang="en-US" altLang="zh-CN" sz="3600" dirty="0" smtClean="0">
              <a:solidFill>
                <a:srgbClr val="000000"/>
              </a:solidFill>
              <a:latin typeface="Segoe UI" pitchFamily="18" charset="0"/>
              <a:cs typeface="Segoe UI" pitchFamily="18" charset="0"/>
            </a:endParaRPr>
          </a:p>
        </p:txBody>
      </p:sp>
      <p:sp>
        <p:nvSpPr>
          <p:cNvPr id="4" name="矩形 3"/>
          <p:cNvSpPr/>
          <p:nvPr/>
        </p:nvSpPr>
        <p:spPr>
          <a:xfrm>
            <a:off x="1951318" y="5181600"/>
            <a:ext cx="7226210"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5400" b="1" dirty="0" smtClean="0">
                <a:ln/>
                <a:solidFill>
                  <a:schemeClr val="accent3"/>
                </a:solidFill>
              </a:rPr>
              <a:t>Numerical Analysis,2016</a:t>
            </a:r>
            <a:endParaRPr lang="zh-CN" altLang="en-US" sz="5400" b="1" cap="none" spc="0" dirty="0">
              <a:ln/>
              <a:solidFill>
                <a:schemeClr val="accent3"/>
              </a:solidFill>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2 First, </a:t>
            </a:r>
            <a:r>
              <a:rPr lang="en-US" altLang="zh-CN" sz="6000" dirty="0" smtClean="0">
                <a:latin typeface="Times New Roman" panose="02020603050405020304" pitchFamily="18" charset="0"/>
                <a:cs typeface="Microsoft JhengHei"/>
              </a:rPr>
              <a:t>Second</a:t>
            </a:r>
            <a:endParaRPr lang="en-US" altLang="zh-CN" sz="6000" dirty="0">
              <a:latin typeface="Times New Roman" panose="02020603050405020304" pitchFamily="18" charset="0"/>
              <a:cs typeface="Microsoft JhengHei"/>
            </a:endParaRPr>
          </a:p>
        </p:txBody>
      </p:sp>
      <p:sp>
        <p:nvSpPr>
          <p:cNvPr id="7" name="文本框 6"/>
          <p:cNvSpPr txBox="1"/>
          <p:nvPr/>
        </p:nvSpPr>
        <p:spPr>
          <a:xfrm>
            <a:off x="381000" y="1524000"/>
            <a:ext cx="8153400" cy="461665"/>
          </a:xfrm>
          <a:prstGeom prst="rect">
            <a:avLst/>
          </a:prstGeom>
          <a:noFill/>
        </p:spPr>
        <p:txBody>
          <a:bodyPr wrap="square" rtlCol="0">
            <a:spAutoFit/>
          </a:bodyPr>
          <a:lstStyle/>
          <a:p>
            <a:endParaRPr lang="zh-CN" altLang="en-US" sz="2400" dirty="0"/>
          </a:p>
        </p:txBody>
      </p:sp>
      <p:pic>
        <p:nvPicPr>
          <p:cNvPr id="97" name="图片 96"/>
          <p:cNvPicPr>
            <a:picLocks noChangeAspect="1"/>
          </p:cNvPicPr>
          <p:nvPr/>
        </p:nvPicPr>
        <p:blipFill>
          <a:blip r:embed="rId2"/>
          <a:stretch>
            <a:fillRect/>
          </a:stretch>
        </p:blipFill>
        <p:spPr>
          <a:xfrm>
            <a:off x="256778" y="1371600"/>
            <a:ext cx="8788148" cy="4529138"/>
          </a:xfrm>
          <a:prstGeom prst="rect">
            <a:avLst/>
          </a:prstGeom>
        </p:spPr>
      </p:pic>
    </p:spTree>
    <p:extLst>
      <p:ext uri="{BB962C8B-B14F-4D97-AF65-F5344CB8AC3E}">
        <p14:creationId xmlns:p14="http://schemas.microsoft.com/office/powerpoint/2010/main" val="21859358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2 First, </a:t>
            </a:r>
            <a:r>
              <a:rPr lang="en-US" altLang="zh-CN" sz="6000" dirty="0" smtClean="0">
                <a:latin typeface="Times New Roman" panose="02020603050405020304" pitchFamily="18" charset="0"/>
                <a:cs typeface="Microsoft JhengHei"/>
              </a:rPr>
              <a:t>Second</a:t>
            </a:r>
            <a:endParaRPr lang="en-US" altLang="zh-CN" sz="6000" dirty="0">
              <a:latin typeface="Times New Roman" panose="02020603050405020304" pitchFamily="18" charset="0"/>
              <a:cs typeface="Microsoft JhengHei"/>
            </a:endParaRPr>
          </a:p>
        </p:txBody>
      </p:sp>
      <p:sp>
        <p:nvSpPr>
          <p:cNvPr id="7" name="文本框 6"/>
          <p:cNvSpPr txBox="1"/>
          <p:nvPr/>
        </p:nvSpPr>
        <p:spPr>
          <a:xfrm>
            <a:off x="381000" y="1524000"/>
            <a:ext cx="8153400" cy="461665"/>
          </a:xfrm>
          <a:prstGeom prst="rect">
            <a:avLst/>
          </a:prstGeom>
          <a:noFill/>
        </p:spPr>
        <p:txBody>
          <a:bodyPr wrap="square" rtlCol="0">
            <a:spAutoFit/>
          </a:bodyPr>
          <a:lstStyle/>
          <a:p>
            <a:endParaRPr lang="zh-CN" altLang="en-US" sz="2400" dirty="0"/>
          </a:p>
        </p:txBody>
      </p:sp>
      <p:sp>
        <p:nvSpPr>
          <p:cNvPr id="4" name="文本框 3"/>
          <p:cNvSpPr txBox="1"/>
          <p:nvPr/>
        </p:nvSpPr>
        <p:spPr>
          <a:xfrm>
            <a:off x="293304" y="1295400"/>
            <a:ext cx="2286001" cy="4524315"/>
          </a:xfrm>
          <a:prstGeom prst="rect">
            <a:avLst/>
          </a:prstGeom>
          <a:noFill/>
        </p:spPr>
        <p:txBody>
          <a:bodyPr wrap="square" rtlCol="0">
            <a:spAutoFit/>
          </a:bodyPr>
          <a:lstStyle/>
          <a:p>
            <a:r>
              <a:rPr lang="en-US" altLang="zh-CN" sz="2400" dirty="0"/>
              <a:t>—</a:t>
            </a:r>
            <a:r>
              <a:rPr lang="zh-CN" altLang="en-US" sz="2400" dirty="0"/>
              <a:t>考察知识点</a:t>
            </a:r>
            <a:r>
              <a:rPr lang="en-US" altLang="zh-CN" sz="2400" dirty="0"/>
              <a:t>—</a:t>
            </a:r>
            <a:endParaRPr lang="zh-CN" altLang="en-US" sz="2400" dirty="0"/>
          </a:p>
          <a:p>
            <a:r>
              <a:rPr lang="zh-CN" altLang="en-US" sz="2400" dirty="0" smtClean="0"/>
              <a:t>拉格朗日</a:t>
            </a:r>
            <a:r>
              <a:rPr lang="zh-CN" altLang="en-US" sz="2400" dirty="0"/>
              <a:t>插值</a:t>
            </a:r>
          </a:p>
          <a:p>
            <a:r>
              <a:rPr lang="zh-CN" altLang="en-US" sz="2400" dirty="0"/>
              <a:t>三次样条插值</a:t>
            </a:r>
          </a:p>
          <a:p>
            <a:r>
              <a:rPr lang="zh-CN" altLang="en-US" sz="2400" dirty="0"/>
              <a:t>龙格现象</a:t>
            </a:r>
          </a:p>
          <a:p>
            <a:endParaRPr lang="zh-CN" altLang="en-US" sz="2400" dirty="0"/>
          </a:p>
          <a:p>
            <a:r>
              <a:rPr lang="en-US" altLang="zh-CN" sz="2400" dirty="0"/>
              <a:t>—</a:t>
            </a:r>
            <a:r>
              <a:rPr lang="zh-CN" altLang="en-US" sz="2400" dirty="0"/>
              <a:t>实验注意</a:t>
            </a:r>
            <a:r>
              <a:rPr lang="en-US" altLang="zh-CN" sz="2400" dirty="0"/>
              <a:t>—</a:t>
            </a:r>
            <a:endParaRPr lang="zh-CN" altLang="en-US" sz="2400" dirty="0"/>
          </a:p>
          <a:p>
            <a:r>
              <a:rPr lang="zh-CN" altLang="en-US" sz="2400" b="1" dirty="0" smtClean="0"/>
              <a:t>解线性方程组</a:t>
            </a:r>
            <a:r>
              <a:rPr lang="zh-CN" altLang="en-US" sz="2400" dirty="0" smtClean="0"/>
              <a:t>：第</a:t>
            </a:r>
            <a:r>
              <a:rPr lang="en-US" altLang="zh-CN" sz="2400" dirty="0" smtClean="0"/>
              <a:t>5</a:t>
            </a:r>
            <a:r>
              <a:rPr lang="zh-CN" altLang="en-US" sz="2400" dirty="0" smtClean="0"/>
              <a:t>章中的内容，可以任选</a:t>
            </a:r>
            <a:endParaRPr lang="zh-CN" altLang="en-US" sz="2400" dirty="0"/>
          </a:p>
          <a:p>
            <a:r>
              <a:rPr lang="en-US" altLang="zh-CN" sz="2400" b="1" dirty="0" err="1"/>
              <a:t>Matlab</a:t>
            </a:r>
            <a:r>
              <a:rPr lang="zh-CN" altLang="en-US" sz="2400" b="1" dirty="0" smtClean="0"/>
              <a:t>绘图</a:t>
            </a:r>
            <a:r>
              <a:rPr lang="zh-CN" altLang="en-US" sz="2400" dirty="0" smtClean="0"/>
              <a:t>：可以用其他绘图工具绘制</a:t>
            </a:r>
            <a:endParaRPr lang="zh-CN" altLang="en-US" sz="2400" dirty="0"/>
          </a:p>
        </p:txBody>
      </p:sp>
      <p:pic>
        <p:nvPicPr>
          <p:cNvPr id="8" name="Picture 2"/>
          <p:cNvPicPr>
            <a:picLocks noChangeAspect="1" noChangeArrowheads="1"/>
          </p:cNvPicPr>
          <p:nvPr/>
        </p:nvPicPr>
        <p:blipFill>
          <a:blip r:embed="rId2" cstate="print"/>
          <a:srcRect/>
          <a:stretch>
            <a:fillRect/>
          </a:stretch>
        </p:blipFill>
        <p:spPr bwMode="auto">
          <a:xfrm>
            <a:off x="2895600" y="1511808"/>
            <a:ext cx="5961191" cy="3816424"/>
          </a:xfrm>
          <a:prstGeom prst="rect">
            <a:avLst/>
          </a:prstGeom>
          <a:noFill/>
          <a:ln w="9525">
            <a:noFill/>
            <a:miter lim="800000"/>
            <a:headEnd/>
            <a:tailEnd/>
          </a:ln>
        </p:spPr>
      </p:pic>
    </p:spTree>
    <p:extLst>
      <p:ext uri="{BB962C8B-B14F-4D97-AF65-F5344CB8AC3E}">
        <p14:creationId xmlns:p14="http://schemas.microsoft.com/office/powerpoint/2010/main" val="5713779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2 First, </a:t>
            </a:r>
            <a:r>
              <a:rPr lang="en-US" altLang="zh-CN" sz="6000" dirty="0" smtClean="0">
                <a:latin typeface="Times New Roman" panose="02020603050405020304" pitchFamily="18" charset="0"/>
                <a:cs typeface="Microsoft JhengHei"/>
              </a:rPr>
              <a:t>Second</a:t>
            </a:r>
            <a:endParaRPr lang="en-US" altLang="zh-CN" sz="6000" dirty="0">
              <a:latin typeface="Times New Roman" panose="02020603050405020304" pitchFamily="18" charset="0"/>
              <a:cs typeface="Microsoft JhengHei"/>
            </a:endParaRPr>
          </a:p>
        </p:txBody>
      </p:sp>
      <p:sp>
        <p:nvSpPr>
          <p:cNvPr id="7" name="文本框 6"/>
          <p:cNvSpPr txBox="1"/>
          <p:nvPr/>
        </p:nvSpPr>
        <p:spPr>
          <a:xfrm>
            <a:off x="381000" y="1524000"/>
            <a:ext cx="8153400" cy="461665"/>
          </a:xfrm>
          <a:prstGeom prst="rect">
            <a:avLst/>
          </a:prstGeom>
          <a:noFill/>
        </p:spPr>
        <p:txBody>
          <a:bodyPr wrap="square" rtlCol="0">
            <a:spAutoFit/>
          </a:bodyPr>
          <a:lstStyle/>
          <a:p>
            <a:endParaRPr lang="zh-CN" altLang="en-US" sz="2400" dirty="0"/>
          </a:p>
        </p:txBody>
      </p:sp>
      <p:pic>
        <p:nvPicPr>
          <p:cNvPr id="3" name="图片 2"/>
          <p:cNvPicPr>
            <a:picLocks noChangeAspect="1"/>
          </p:cNvPicPr>
          <p:nvPr/>
        </p:nvPicPr>
        <p:blipFill>
          <a:blip r:embed="rId2"/>
          <a:stretch>
            <a:fillRect/>
          </a:stretch>
        </p:blipFill>
        <p:spPr>
          <a:xfrm>
            <a:off x="344424" y="1371600"/>
            <a:ext cx="8629650" cy="4619625"/>
          </a:xfrm>
          <a:prstGeom prst="rect">
            <a:avLst/>
          </a:prstGeom>
        </p:spPr>
      </p:pic>
    </p:spTree>
    <p:extLst>
      <p:ext uri="{BB962C8B-B14F-4D97-AF65-F5344CB8AC3E}">
        <p14:creationId xmlns:p14="http://schemas.microsoft.com/office/powerpoint/2010/main" val="27182246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2 First, </a:t>
            </a:r>
            <a:r>
              <a:rPr lang="en-US" altLang="zh-CN" sz="6000" dirty="0" smtClean="0">
                <a:latin typeface="Times New Roman" panose="02020603050405020304" pitchFamily="18" charset="0"/>
                <a:cs typeface="Microsoft JhengHei"/>
              </a:rPr>
              <a:t>Second</a:t>
            </a:r>
            <a:endParaRPr lang="en-US" altLang="zh-CN" sz="6000" dirty="0">
              <a:latin typeface="Times New Roman" panose="02020603050405020304" pitchFamily="18" charset="0"/>
              <a:cs typeface="Microsoft JhengHei"/>
            </a:endParaRPr>
          </a:p>
        </p:txBody>
      </p:sp>
      <p:sp>
        <p:nvSpPr>
          <p:cNvPr id="7" name="文本框 6"/>
          <p:cNvSpPr txBox="1"/>
          <p:nvPr/>
        </p:nvSpPr>
        <p:spPr>
          <a:xfrm>
            <a:off x="381000" y="1524000"/>
            <a:ext cx="8153400" cy="461665"/>
          </a:xfrm>
          <a:prstGeom prst="rect">
            <a:avLst/>
          </a:prstGeom>
          <a:noFill/>
        </p:spPr>
        <p:txBody>
          <a:bodyPr wrap="square" rtlCol="0">
            <a:spAutoFit/>
          </a:bodyPr>
          <a:lstStyle/>
          <a:p>
            <a:endParaRPr lang="zh-CN" altLang="en-US" sz="2400" dirty="0"/>
          </a:p>
        </p:txBody>
      </p:sp>
      <p:pic>
        <p:nvPicPr>
          <p:cNvPr id="4" name="图片 3"/>
          <p:cNvPicPr>
            <a:picLocks noChangeAspect="1"/>
          </p:cNvPicPr>
          <p:nvPr/>
        </p:nvPicPr>
        <p:blipFill>
          <a:blip r:embed="rId2"/>
          <a:stretch>
            <a:fillRect/>
          </a:stretch>
        </p:blipFill>
        <p:spPr>
          <a:xfrm>
            <a:off x="521764" y="1295400"/>
            <a:ext cx="8258175" cy="4494186"/>
          </a:xfrm>
          <a:prstGeom prst="rect">
            <a:avLst/>
          </a:prstGeom>
        </p:spPr>
      </p:pic>
    </p:spTree>
    <p:extLst>
      <p:ext uri="{BB962C8B-B14F-4D97-AF65-F5344CB8AC3E}">
        <p14:creationId xmlns:p14="http://schemas.microsoft.com/office/powerpoint/2010/main" val="40484496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2 First, </a:t>
            </a:r>
            <a:r>
              <a:rPr lang="en-US" altLang="zh-CN" sz="6000" dirty="0" smtClean="0">
                <a:latin typeface="Times New Roman" panose="02020603050405020304" pitchFamily="18" charset="0"/>
                <a:cs typeface="Microsoft JhengHei"/>
              </a:rPr>
              <a:t>Second</a:t>
            </a:r>
            <a:endParaRPr lang="en-US" altLang="zh-CN" sz="6000" dirty="0">
              <a:latin typeface="Times New Roman" panose="02020603050405020304" pitchFamily="18" charset="0"/>
              <a:cs typeface="Microsoft JhengHei"/>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93426"/>
            <a:ext cx="4135908" cy="440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381000" y="1524000"/>
            <a:ext cx="1981200" cy="461665"/>
          </a:xfrm>
          <a:prstGeom prst="rect">
            <a:avLst/>
          </a:prstGeom>
          <a:noFill/>
        </p:spPr>
        <p:txBody>
          <a:bodyPr wrap="square" rtlCol="0">
            <a:spAutoFit/>
          </a:bodyPr>
          <a:lstStyle/>
          <a:p>
            <a:r>
              <a:rPr lang="zh-CN" altLang="en-US" sz="2400" dirty="0" smtClean="0"/>
              <a:t>龙格现象：</a:t>
            </a:r>
            <a:endParaRPr lang="zh-CN" altLang="en-US" sz="2400" dirty="0"/>
          </a:p>
        </p:txBody>
      </p:sp>
      <p:sp>
        <p:nvSpPr>
          <p:cNvPr id="7" name="文本框 6"/>
          <p:cNvSpPr txBox="1"/>
          <p:nvPr/>
        </p:nvSpPr>
        <p:spPr>
          <a:xfrm>
            <a:off x="6324600" y="1524000"/>
            <a:ext cx="2611908" cy="3785652"/>
          </a:xfrm>
          <a:prstGeom prst="rect">
            <a:avLst/>
          </a:prstGeom>
          <a:noFill/>
        </p:spPr>
        <p:txBody>
          <a:bodyPr wrap="square" rtlCol="0">
            <a:spAutoFit/>
          </a:bodyPr>
          <a:lstStyle/>
          <a:p>
            <a:r>
              <a:rPr lang="zh-CN" altLang="en-US" sz="2400" dirty="0"/>
              <a:t>解决龙格现象的</a:t>
            </a:r>
            <a:r>
              <a:rPr lang="zh-CN" altLang="en-US" sz="2400" dirty="0" smtClean="0"/>
              <a:t>办法：</a:t>
            </a:r>
            <a:endParaRPr lang="en-US" altLang="zh-CN" sz="2400" dirty="0" smtClean="0"/>
          </a:p>
          <a:p>
            <a:endParaRPr lang="en-US" altLang="zh-CN" sz="2400" dirty="0" smtClean="0"/>
          </a:p>
          <a:p>
            <a:r>
              <a:rPr lang="en-US" altLang="zh-CN" sz="2400" dirty="0" smtClean="0"/>
              <a:t>1</a:t>
            </a:r>
            <a:r>
              <a:rPr lang="zh-CN" altLang="en-US" sz="2400" dirty="0" smtClean="0"/>
              <a:t>分段低次插值（第二章）</a:t>
            </a:r>
            <a:endParaRPr lang="en-US" altLang="zh-CN" sz="2400" dirty="0" smtClean="0"/>
          </a:p>
          <a:p>
            <a:endParaRPr lang="en-US" altLang="zh-CN" sz="2400" dirty="0"/>
          </a:p>
          <a:p>
            <a:r>
              <a:rPr lang="en-US" altLang="zh-CN" sz="2400" dirty="0" smtClean="0"/>
              <a:t>2</a:t>
            </a:r>
            <a:r>
              <a:rPr lang="zh-CN" altLang="en-US" sz="2400" dirty="0"/>
              <a:t>使用切比雪夫节点代替等距点可以减小</a:t>
            </a:r>
            <a:r>
              <a:rPr lang="zh-CN" altLang="en-US" sz="2400" dirty="0" smtClean="0"/>
              <a:t>震荡（第三章）</a:t>
            </a:r>
            <a:endParaRPr lang="en-US" altLang="zh-CN" sz="2400" dirty="0"/>
          </a:p>
        </p:txBody>
      </p:sp>
    </p:spTree>
    <p:extLst>
      <p:ext uri="{BB962C8B-B14F-4D97-AF65-F5344CB8AC3E}">
        <p14:creationId xmlns:p14="http://schemas.microsoft.com/office/powerpoint/2010/main" val="9930563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2 First, </a:t>
            </a:r>
            <a:r>
              <a:rPr lang="en-US" altLang="zh-CN" sz="6000" dirty="0" smtClean="0">
                <a:latin typeface="Times New Roman" panose="02020603050405020304" pitchFamily="18" charset="0"/>
                <a:cs typeface="Microsoft JhengHei"/>
              </a:rPr>
              <a:t>Second</a:t>
            </a:r>
            <a:endParaRPr lang="en-US" altLang="zh-CN" sz="6000" dirty="0">
              <a:latin typeface="Times New Roman" panose="02020603050405020304" pitchFamily="18" charset="0"/>
              <a:cs typeface="Microsoft JhengHei"/>
            </a:endParaRPr>
          </a:p>
        </p:txBody>
      </p:sp>
      <p:pic>
        <p:nvPicPr>
          <p:cNvPr id="4" name="图片 3"/>
          <p:cNvPicPr>
            <a:picLocks noChangeAspect="1"/>
          </p:cNvPicPr>
          <p:nvPr/>
        </p:nvPicPr>
        <p:blipFill>
          <a:blip r:embed="rId2"/>
          <a:stretch>
            <a:fillRect/>
          </a:stretch>
        </p:blipFill>
        <p:spPr>
          <a:xfrm>
            <a:off x="1600200" y="1143000"/>
            <a:ext cx="6505575" cy="5511883"/>
          </a:xfrm>
          <a:prstGeom prst="rect">
            <a:avLst/>
          </a:prstGeom>
        </p:spPr>
      </p:pic>
      <p:sp>
        <p:nvSpPr>
          <p:cNvPr id="5" name="文本框 4"/>
          <p:cNvSpPr txBox="1"/>
          <p:nvPr/>
        </p:nvSpPr>
        <p:spPr>
          <a:xfrm>
            <a:off x="381000" y="1524000"/>
            <a:ext cx="1981200" cy="461665"/>
          </a:xfrm>
          <a:prstGeom prst="rect">
            <a:avLst/>
          </a:prstGeom>
          <a:noFill/>
        </p:spPr>
        <p:txBody>
          <a:bodyPr wrap="square" rtlCol="0">
            <a:spAutoFit/>
          </a:bodyPr>
          <a:lstStyle/>
          <a:p>
            <a:r>
              <a:rPr lang="zh-CN" altLang="en-US" sz="2400" dirty="0" smtClean="0"/>
              <a:t>结果对比：</a:t>
            </a:r>
            <a:endParaRPr lang="zh-CN" altLang="en-US" sz="2400" dirty="0"/>
          </a:p>
        </p:txBody>
      </p:sp>
    </p:spTree>
    <p:extLst>
      <p:ext uri="{BB962C8B-B14F-4D97-AF65-F5344CB8AC3E}">
        <p14:creationId xmlns:p14="http://schemas.microsoft.com/office/powerpoint/2010/main" val="14600982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3 Third Chapter</a:t>
            </a:r>
          </a:p>
        </p:txBody>
      </p:sp>
      <p:pic>
        <p:nvPicPr>
          <p:cNvPr id="7" name="图片 6"/>
          <p:cNvPicPr>
            <a:picLocks noChangeAspect="1"/>
          </p:cNvPicPr>
          <p:nvPr/>
        </p:nvPicPr>
        <p:blipFill>
          <a:blip r:embed="rId2"/>
          <a:stretch>
            <a:fillRect/>
          </a:stretch>
        </p:blipFill>
        <p:spPr>
          <a:xfrm>
            <a:off x="648198" y="1066800"/>
            <a:ext cx="8005308" cy="5562600"/>
          </a:xfrm>
          <a:prstGeom prst="rect">
            <a:avLst/>
          </a:prstGeom>
        </p:spPr>
      </p:pic>
    </p:spTree>
    <p:extLst>
      <p:ext uri="{BB962C8B-B14F-4D97-AF65-F5344CB8AC3E}">
        <p14:creationId xmlns:p14="http://schemas.microsoft.com/office/powerpoint/2010/main" val="35632989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3 Third Chapter</a:t>
            </a:r>
          </a:p>
        </p:txBody>
      </p:sp>
      <p:sp>
        <p:nvSpPr>
          <p:cNvPr id="4" name="文本框 3"/>
          <p:cNvSpPr txBox="1"/>
          <p:nvPr/>
        </p:nvSpPr>
        <p:spPr>
          <a:xfrm>
            <a:off x="381000" y="1219200"/>
            <a:ext cx="8229600" cy="4524315"/>
          </a:xfrm>
          <a:prstGeom prst="rect">
            <a:avLst/>
          </a:prstGeom>
          <a:noFill/>
        </p:spPr>
        <p:txBody>
          <a:bodyPr wrap="square" rtlCol="0">
            <a:spAutoFit/>
          </a:bodyPr>
          <a:lstStyle/>
          <a:p>
            <a:r>
              <a:rPr lang="en-US" altLang="zh-CN" sz="2400" dirty="0" smtClean="0"/>
              <a:t>—</a:t>
            </a:r>
            <a:r>
              <a:rPr lang="zh-CN" altLang="en-US" sz="2400" dirty="0"/>
              <a:t>考察知识点</a:t>
            </a:r>
            <a:r>
              <a:rPr lang="en-US" altLang="zh-CN" sz="2400" dirty="0" smtClean="0"/>
              <a:t>—</a:t>
            </a:r>
            <a:endParaRPr lang="zh-CN" altLang="en-US" sz="2400" dirty="0"/>
          </a:p>
          <a:p>
            <a:r>
              <a:rPr lang="zh-CN" altLang="en-US" sz="2400" dirty="0" smtClean="0"/>
              <a:t>最小二乘法：下面将展开谈</a:t>
            </a:r>
            <a:endParaRPr lang="zh-CN" altLang="en-US" sz="2400" dirty="0"/>
          </a:p>
          <a:p>
            <a:endParaRPr lang="zh-CN" altLang="en-US" sz="2400" dirty="0"/>
          </a:p>
          <a:p>
            <a:r>
              <a:rPr lang="en-US" altLang="zh-CN" sz="2400" dirty="0"/>
              <a:t>—</a:t>
            </a:r>
            <a:r>
              <a:rPr lang="zh-CN" altLang="en-US" sz="2400" dirty="0"/>
              <a:t>实验注意</a:t>
            </a:r>
            <a:r>
              <a:rPr lang="en-US" altLang="zh-CN" sz="2400" dirty="0"/>
              <a:t>—</a:t>
            </a:r>
            <a:endParaRPr lang="zh-CN" altLang="en-US" sz="2400" dirty="0"/>
          </a:p>
          <a:p>
            <a:r>
              <a:rPr lang="zh-CN" altLang="en-US" sz="2400" b="1" dirty="0" smtClean="0"/>
              <a:t>解线性方程组</a:t>
            </a:r>
            <a:r>
              <a:rPr lang="zh-CN" altLang="en-US" sz="2400" dirty="0" smtClean="0"/>
              <a:t>：第</a:t>
            </a:r>
            <a:r>
              <a:rPr lang="en-US" altLang="zh-CN" sz="2400" dirty="0" smtClean="0"/>
              <a:t>5</a:t>
            </a:r>
            <a:r>
              <a:rPr lang="zh-CN" altLang="en-US" sz="2400" dirty="0" smtClean="0"/>
              <a:t>章</a:t>
            </a:r>
            <a:endParaRPr lang="en-US" altLang="zh-CN" sz="2400" dirty="0" smtClean="0"/>
          </a:p>
          <a:p>
            <a:r>
              <a:rPr lang="en-US" altLang="zh-CN" sz="2400" b="1" dirty="0" smtClean="0"/>
              <a:t>N</a:t>
            </a:r>
            <a:r>
              <a:rPr lang="en-US" altLang="zh-CN" sz="2400" b="1" dirty="0"/>
              <a:t>&gt;=</a:t>
            </a:r>
            <a:r>
              <a:rPr lang="en-US" altLang="zh-CN" sz="2400" b="1" dirty="0" smtClean="0"/>
              <a:t>3</a:t>
            </a:r>
            <a:r>
              <a:rPr lang="zh-CN" altLang="en-US" sz="2400" dirty="0" smtClean="0"/>
              <a:t>：给定</a:t>
            </a:r>
            <a:r>
              <a:rPr lang="en-US" altLang="zh-CN" sz="2400" dirty="0" smtClean="0"/>
              <a:t>f(x)</a:t>
            </a:r>
            <a:r>
              <a:rPr lang="zh-CN" altLang="en-US" sz="2400" dirty="0" smtClean="0"/>
              <a:t>的离散数据，要确定</a:t>
            </a:r>
            <a:r>
              <a:rPr lang="el-GR" altLang="zh-CN" sz="2400" dirty="0" smtClean="0">
                <a:latin typeface="Times New Roman" panose="02020603050405020304" pitchFamily="18" charset="0"/>
                <a:cs typeface="Times New Roman" panose="02020603050405020304" pitchFamily="18" charset="0"/>
              </a:rPr>
              <a:t>φ</a:t>
            </a:r>
            <a:r>
              <a:rPr lang="zh-CN" altLang="en-US" sz="2400" dirty="0" smtClean="0">
                <a:latin typeface="Times New Roman" panose="02020603050405020304" pitchFamily="18" charset="0"/>
                <a:cs typeface="Times New Roman" panose="02020603050405020304" pitchFamily="18" charset="0"/>
              </a:rPr>
              <a:t>是困难的，一般可取</a:t>
            </a:r>
            <a:r>
              <a:rPr lang="el-GR" altLang="zh-CN" sz="2400" dirty="0" smtClean="0">
                <a:latin typeface="Times New Roman" panose="02020603050405020304" pitchFamily="18" charset="0"/>
                <a:cs typeface="Times New Roman" panose="02020603050405020304" pitchFamily="18" charset="0"/>
              </a:rPr>
              <a:t>φ</a:t>
            </a:r>
            <a:r>
              <a:rPr lang="en-US" altLang="zh-CN" sz="2400" dirty="0" smtClean="0">
                <a:latin typeface="Times New Roman" panose="02020603050405020304" pitchFamily="18" charset="0"/>
                <a:cs typeface="Times New Roman" panose="02020603050405020304" pitchFamily="18" charset="0"/>
              </a:rPr>
              <a:t>=span{1,x,x^2,…,</a:t>
            </a:r>
            <a:r>
              <a:rPr lang="en-US" altLang="zh-CN" sz="2400" dirty="0" err="1" smtClean="0">
                <a:latin typeface="Times New Roman" panose="02020603050405020304" pitchFamily="18" charset="0"/>
                <a:cs typeface="Times New Roman" panose="02020603050405020304" pitchFamily="18" charset="0"/>
              </a:rPr>
              <a:t>x^n</a:t>
            </a:r>
            <a:r>
              <a:rPr lang="en-US" altLang="zh-CN" sz="2400"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，但这样做当</a:t>
            </a:r>
            <a:r>
              <a:rPr lang="en-US" altLang="zh-CN" sz="2400" dirty="0" smtClean="0">
                <a:latin typeface="Times New Roman" panose="02020603050405020304" pitchFamily="18" charset="0"/>
                <a:cs typeface="Times New Roman" panose="02020603050405020304" pitchFamily="18" charset="0"/>
              </a:rPr>
              <a:t>n&gt;=3</a:t>
            </a:r>
            <a:r>
              <a:rPr lang="zh-CN" altLang="en-US" sz="2400" dirty="0" smtClean="0">
                <a:latin typeface="Times New Roman" panose="02020603050405020304" pitchFamily="18" charset="0"/>
                <a:cs typeface="Times New Roman" panose="02020603050405020304" pitchFamily="18" charset="0"/>
              </a:rPr>
              <a:t>时，与连续情形一样求解法方程</a:t>
            </a:r>
            <a:r>
              <a:rPr lang="en-US" altLang="zh-CN" sz="2400" dirty="0" smtClean="0">
                <a:latin typeface="Times New Roman" panose="02020603050405020304" pitchFamily="18" charset="0"/>
                <a:cs typeface="Times New Roman" panose="02020603050405020304" pitchFamily="18" charset="0"/>
              </a:rPr>
              <a:t>(4.6)</a:t>
            </a:r>
            <a:r>
              <a:rPr lang="zh-CN" altLang="en-US" sz="2400" dirty="0" smtClean="0">
                <a:latin typeface="Times New Roman" panose="02020603050405020304" pitchFamily="18" charset="0"/>
                <a:cs typeface="Times New Roman" panose="02020603050405020304" pitchFamily="18" charset="0"/>
              </a:rPr>
              <a:t>时将出现系数矩阵</a:t>
            </a:r>
            <a:r>
              <a:rPr lang="en-US" altLang="zh-CN" sz="2400" dirty="0" smtClean="0">
                <a:latin typeface="Times New Roman" panose="02020603050405020304" pitchFamily="18" charset="0"/>
                <a:cs typeface="Times New Roman" panose="02020603050405020304" pitchFamily="18" charset="0"/>
              </a:rPr>
              <a:t>G</a:t>
            </a:r>
            <a:r>
              <a:rPr lang="zh-CN" altLang="en-US" sz="2400" dirty="0" smtClean="0">
                <a:latin typeface="Times New Roman" panose="02020603050405020304" pitchFamily="18" charset="0"/>
                <a:cs typeface="Times New Roman" panose="02020603050405020304" pitchFamily="18" charset="0"/>
              </a:rPr>
              <a:t>为病态的问题</a:t>
            </a:r>
            <a:r>
              <a:rPr lang="zh-CN" altLang="en-US" sz="2400" dirty="0" smtClean="0"/>
              <a:t>，通常对</a:t>
            </a:r>
            <a:r>
              <a:rPr lang="en-US" altLang="zh-CN" sz="2400" dirty="0" smtClean="0"/>
              <a:t>n=1</a:t>
            </a:r>
            <a:r>
              <a:rPr lang="zh-CN" altLang="en-US" sz="2400" dirty="0" smtClean="0"/>
              <a:t>的简单情形都可通过求法方程</a:t>
            </a:r>
            <a:r>
              <a:rPr lang="en-US" altLang="zh-CN" sz="2400" dirty="0" smtClean="0"/>
              <a:t>(4.6)</a:t>
            </a:r>
            <a:r>
              <a:rPr lang="zh-CN" altLang="en-US" sz="2400" dirty="0" smtClean="0"/>
              <a:t>得到</a:t>
            </a:r>
            <a:r>
              <a:rPr lang="en-US" altLang="zh-CN" sz="2400" dirty="0" smtClean="0"/>
              <a:t>S*(X)</a:t>
            </a:r>
            <a:r>
              <a:rPr lang="zh-CN" altLang="en-US" sz="2400" dirty="0" smtClean="0"/>
              <a:t>。</a:t>
            </a:r>
            <a:endParaRPr lang="en-US" altLang="zh-CN" sz="2400" dirty="0"/>
          </a:p>
          <a:p>
            <a:r>
              <a:rPr lang="zh-CN" altLang="en-US" sz="2400" b="1" dirty="0"/>
              <a:t>自动选择</a:t>
            </a:r>
            <a:r>
              <a:rPr lang="zh-CN" altLang="en-US" sz="2400" b="1" dirty="0" smtClean="0"/>
              <a:t>数学模型</a:t>
            </a:r>
            <a:r>
              <a:rPr lang="zh-CN" altLang="en-US" sz="2400" dirty="0" smtClean="0"/>
              <a:t>：程序中因变量与自变量变换的函数类型较多，通过计算比较误差找到拟合得比较好的曲线，最后输出曲线图形及数学表达式。</a:t>
            </a:r>
            <a:endParaRPr lang="zh-CN" altLang="en-US" sz="2400" dirty="0"/>
          </a:p>
        </p:txBody>
      </p:sp>
    </p:spTree>
    <p:extLst>
      <p:ext uri="{BB962C8B-B14F-4D97-AF65-F5344CB8AC3E}">
        <p14:creationId xmlns:p14="http://schemas.microsoft.com/office/powerpoint/2010/main" val="38542354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3 Third Chapter</a:t>
            </a:r>
          </a:p>
        </p:txBody>
      </p:sp>
      <p:sp>
        <p:nvSpPr>
          <p:cNvPr id="6" name="内容占位符 2"/>
          <p:cNvSpPr txBox="1">
            <a:spLocks/>
          </p:cNvSpPr>
          <p:nvPr/>
        </p:nvSpPr>
        <p:spPr>
          <a:xfrm>
            <a:off x="566738" y="1341437"/>
            <a:ext cx="8001000" cy="4967287"/>
          </a:xfrm>
          <a:prstGeom prst="rect">
            <a:avLst/>
          </a:prstGeom>
        </p:spPr>
        <p:txBody>
          <a:bodyPr wrap="square"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smtClean="0"/>
              <a:t>最小二乘法</a:t>
            </a:r>
            <a:endParaRPr lang="en-US" altLang="zh-CN" dirty="0" smtClean="0"/>
          </a:p>
          <a:p>
            <a:pPr lvl="1"/>
            <a:endParaRPr lang="en-US" altLang="zh-CN" dirty="0" smtClean="0"/>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916832"/>
            <a:ext cx="7939608" cy="97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912899"/>
            <a:ext cx="8082682" cy="2292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9441" y="5301208"/>
            <a:ext cx="6683846" cy="1132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27604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3 Third Chapter</a:t>
            </a:r>
          </a:p>
        </p:txBody>
      </p:sp>
      <p:sp>
        <p:nvSpPr>
          <p:cNvPr id="12" name="内容占位符 2"/>
          <p:cNvSpPr txBox="1">
            <a:spLocks/>
          </p:cNvSpPr>
          <p:nvPr/>
        </p:nvSpPr>
        <p:spPr>
          <a:xfrm>
            <a:off x="566738" y="1341437"/>
            <a:ext cx="8001000" cy="4967287"/>
          </a:xfrm>
          <a:prstGeom prst="rect">
            <a:avLst/>
          </a:prstGeom>
        </p:spPr>
        <p:txBody>
          <a:bodyPr wrap="square"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smtClean="0"/>
              <a:t>最小二乘法的计算</a:t>
            </a:r>
            <a:endParaRPr lang="zh-CN" altLang="en-US"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700808"/>
            <a:ext cx="6719094" cy="3239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4613142"/>
            <a:ext cx="6660232" cy="1571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59486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ts val="4105"/>
              </a:lnSpc>
            </a:pPr>
            <a:r>
              <a:rPr lang="en-US" sz="6000" dirty="0" smtClean="0">
                <a:latin typeface="Times New Roman" panose="02020603050405020304" pitchFamily="18" charset="0"/>
                <a:cs typeface="Microsoft JhengHei"/>
              </a:rPr>
              <a:t>Outline</a:t>
            </a:r>
            <a:r>
              <a:rPr lang="en-US" altLang="zh-CN" sz="6000" dirty="0" smtClean="0">
                <a:latin typeface="Times New Roman" panose="02020603050405020304" pitchFamily="18" charset="0"/>
                <a:cs typeface="Microsoft JhengHei"/>
              </a:rPr>
              <a:t>-1</a:t>
            </a:r>
            <a:endParaRPr sz="6000" dirty="0">
              <a:latin typeface="Times New Roman" panose="02020603050405020304" pitchFamily="18" charset="0"/>
              <a:cs typeface="Microsoft JhengHei"/>
            </a:endParaRPr>
          </a:p>
        </p:txBody>
      </p:sp>
      <p:sp>
        <p:nvSpPr>
          <p:cNvPr id="3" name="object 3"/>
          <p:cNvSpPr/>
          <p:nvPr/>
        </p:nvSpPr>
        <p:spPr>
          <a:xfrm>
            <a:off x="918527" y="1306957"/>
            <a:ext cx="278891" cy="284988"/>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1338072" y="1165352"/>
            <a:ext cx="7345045" cy="568198"/>
          </a:xfrm>
          <a:prstGeom prst="rect">
            <a:avLst/>
          </a:prstGeom>
        </p:spPr>
        <p:txBody>
          <a:bodyPr vert="horz" wrap="square" lIns="0" tIns="0" rIns="0" bIns="0" rtlCol="0">
            <a:noAutofit/>
          </a:bodyPr>
          <a:lstStyle/>
          <a:p>
            <a:pPr marL="12700">
              <a:lnSpc>
                <a:spcPct val="100000"/>
              </a:lnSpc>
            </a:pPr>
            <a:r>
              <a:rPr lang="en-US" sz="3600" dirty="0" smtClean="0">
                <a:latin typeface="Times New Roman" panose="02020603050405020304" pitchFamily="18" charset="0"/>
                <a:cs typeface="Microsoft JhengHei"/>
              </a:rPr>
              <a:t>1 Overview</a:t>
            </a:r>
            <a:endParaRPr sz="3600" dirty="0">
              <a:solidFill>
                <a:srgbClr val="FF0000"/>
              </a:solidFill>
              <a:latin typeface="Times New Roman" panose="02020603050405020304" pitchFamily="18" charset="0"/>
              <a:cs typeface="Microsoft JhengHei"/>
            </a:endParaRPr>
          </a:p>
        </p:txBody>
      </p:sp>
      <p:sp>
        <p:nvSpPr>
          <p:cNvPr id="5" name="object 5"/>
          <p:cNvSpPr/>
          <p:nvPr/>
        </p:nvSpPr>
        <p:spPr>
          <a:xfrm>
            <a:off x="918524" y="2309342"/>
            <a:ext cx="278891" cy="284988"/>
          </a:xfrm>
          <a:prstGeom prst="rect">
            <a:avLst/>
          </a:prstGeom>
          <a:blipFill>
            <a:blip r:embed="rId2" cstate="print"/>
            <a:stretch>
              <a:fillRect/>
            </a:stretch>
          </a:blipFill>
        </p:spPr>
        <p:txBody>
          <a:bodyPr wrap="square" lIns="0" tIns="0" rIns="0" bIns="0" rtlCol="0">
            <a:noAutofit/>
          </a:bodyPr>
          <a:lstStyle/>
          <a:p>
            <a:endParaRPr/>
          </a:p>
        </p:txBody>
      </p:sp>
      <p:sp>
        <p:nvSpPr>
          <p:cNvPr id="6" name="object 4"/>
          <p:cNvSpPr txBox="1"/>
          <p:nvPr/>
        </p:nvSpPr>
        <p:spPr>
          <a:xfrm>
            <a:off x="1359407" y="2112073"/>
            <a:ext cx="7345045" cy="568198"/>
          </a:xfrm>
          <a:prstGeom prst="rect">
            <a:avLst/>
          </a:prstGeom>
        </p:spPr>
        <p:txBody>
          <a:bodyPr vert="horz" wrap="square" lIns="0" tIns="0" rIns="0" bIns="0" rtlCol="0">
            <a:noAutofit/>
          </a:bodyPr>
          <a:lstStyle/>
          <a:p>
            <a:pPr marL="12700">
              <a:lnSpc>
                <a:spcPct val="100000"/>
              </a:lnSpc>
            </a:pPr>
            <a:r>
              <a:rPr lang="en-US" sz="3600" dirty="0">
                <a:latin typeface="Times New Roman" panose="02020603050405020304" pitchFamily="18" charset="0"/>
                <a:cs typeface="Microsoft JhengHei"/>
              </a:rPr>
              <a:t>2</a:t>
            </a:r>
            <a:r>
              <a:rPr lang="en-US" sz="3600" dirty="0" smtClean="0">
                <a:latin typeface="Times New Roman" panose="02020603050405020304" pitchFamily="18" charset="0"/>
                <a:cs typeface="Microsoft JhengHei"/>
              </a:rPr>
              <a:t> First, Second Chapter</a:t>
            </a:r>
            <a:r>
              <a:rPr lang="en-US" sz="3600" dirty="0" smtClean="0">
                <a:solidFill>
                  <a:srgbClr val="FF0000"/>
                </a:solidFill>
                <a:latin typeface="Times New Roman" panose="02020603050405020304" pitchFamily="18" charset="0"/>
                <a:cs typeface="Microsoft JhengHei"/>
              </a:rPr>
              <a:t>110</a:t>
            </a:r>
            <a:endParaRPr sz="3600" dirty="0">
              <a:solidFill>
                <a:srgbClr val="FF0000"/>
              </a:solidFill>
              <a:latin typeface="Times New Roman" panose="02020603050405020304" pitchFamily="18" charset="0"/>
              <a:cs typeface="Microsoft JhengHei"/>
            </a:endParaRPr>
          </a:p>
        </p:txBody>
      </p:sp>
      <p:sp>
        <p:nvSpPr>
          <p:cNvPr id="7" name="object 5"/>
          <p:cNvSpPr/>
          <p:nvPr/>
        </p:nvSpPr>
        <p:spPr>
          <a:xfrm>
            <a:off x="918526" y="3200400"/>
            <a:ext cx="278891" cy="284988"/>
          </a:xfrm>
          <a:prstGeom prst="rect">
            <a:avLst/>
          </a:prstGeom>
          <a:blipFill>
            <a:blip r:embed="rId2" cstate="print"/>
            <a:stretch>
              <a:fillRect/>
            </a:stretch>
          </a:blipFill>
        </p:spPr>
        <p:txBody>
          <a:bodyPr wrap="square" lIns="0" tIns="0" rIns="0" bIns="0" rtlCol="0">
            <a:noAutofit/>
          </a:bodyPr>
          <a:lstStyle/>
          <a:p>
            <a:endParaRPr/>
          </a:p>
        </p:txBody>
      </p:sp>
      <p:sp>
        <p:nvSpPr>
          <p:cNvPr id="8" name="object 5"/>
          <p:cNvSpPr/>
          <p:nvPr/>
        </p:nvSpPr>
        <p:spPr>
          <a:xfrm>
            <a:off x="918524" y="4175616"/>
            <a:ext cx="278891" cy="284988"/>
          </a:xfrm>
          <a:prstGeom prst="rect">
            <a:avLst/>
          </a:prstGeom>
          <a:blipFill>
            <a:blip r:embed="rId2" cstate="print"/>
            <a:stretch>
              <a:fillRect/>
            </a:stretch>
          </a:blipFill>
        </p:spPr>
        <p:txBody>
          <a:bodyPr wrap="square" lIns="0" tIns="0" rIns="0" bIns="0" rtlCol="0">
            <a:noAutofit/>
          </a:bodyPr>
          <a:lstStyle/>
          <a:p>
            <a:endParaRPr/>
          </a:p>
        </p:txBody>
      </p:sp>
      <p:sp>
        <p:nvSpPr>
          <p:cNvPr id="9" name="object 5"/>
          <p:cNvSpPr/>
          <p:nvPr/>
        </p:nvSpPr>
        <p:spPr>
          <a:xfrm>
            <a:off x="918524" y="5086206"/>
            <a:ext cx="278891" cy="284988"/>
          </a:xfrm>
          <a:prstGeom prst="rect">
            <a:avLst/>
          </a:prstGeom>
          <a:blipFill>
            <a:blip r:embed="rId2" cstate="print"/>
            <a:stretch>
              <a:fillRect/>
            </a:stretch>
          </a:blipFill>
        </p:spPr>
        <p:txBody>
          <a:bodyPr wrap="square" lIns="0" tIns="0" rIns="0" bIns="0" rtlCol="0">
            <a:noAutofit/>
          </a:bodyPr>
          <a:lstStyle/>
          <a:p>
            <a:endParaRPr/>
          </a:p>
        </p:txBody>
      </p:sp>
      <p:sp>
        <p:nvSpPr>
          <p:cNvPr id="11" name="object 4"/>
          <p:cNvSpPr txBox="1"/>
          <p:nvPr/>
        </p:nvSpPr>
        <p:spPr>
          <a:xfrm>
            <a:off x="1371600" y="3058795"/>
            <a:ext cx="7345045" cy="568198"/>
          </a:xfrm>
          <a:prstGeom prst="rect">
            <a:avLst/>
          </a:prstGeom>
        </p:spPr>
        <p:txBody>
          <a:bodyPr vert="horz" wrap="square" lIns="0" tIns="0" rIns="0" bIns="0" rtlCol="0">
            <a:noAutofit/>
          </a:bodyPr>
          <a:lstStyle/>
          <a:p>
            <a:pPr marL="12700">
              <a:lnSpc>
                <a:spcPct val="100000"/>
              </a:lnSpc>
            </a:pPr>
            <a:r>
              <a:rPr lang="en-US" sz="3600" dirty="0" smtClean="0">
                <a:latin typeface="Times New Roman" panose="02020603050405020304" pitchFamily="18" charset="0"/>
                <a:cs typeface="Microsoft JhengHei"/>
              </a:rPr>
              <a:t>3 Third Chapter</a:t>
            </a:r>
            <a:r>
              <a:rPr lang="en-US" sz="3600" dirty="0" smtClean="0">
                <a:solidFill>
                  <a:srgbClr val="FF0000"/>
                </a:solidFill>
                <a:latin typeface="Times New Roman" panose="02020603050405020304" pitchFamily="18" charset="0"/>
                <a:cs typeface="Microsoft JhengHei"/>
              </a:rPr>
              <a:t>112</a:t>
            </a:r>
            <a:endParaRPr sz="3600" dirty="0">
              <a:solidFill>
                <a:srgbClr val="FF0000"/>
              </a:solidFill>
              <a:latin typeface="Times New Roman" panose="02020603050405020304" pitchFamily="18" charset="0"/>
              <a:cs typeface="Microsoft JhengHei"/>
            </a:endParaRPr>
          </a:p>
        </p:txBody>
      </p:sp>
      <p:sp>
        <p:nvSpPr>
          <p:cNvPr id="12" name="object 4"/>
          <p:cNvSpPr txBox="1"/>
          <p:nvPr/>
        </p:nvSpPr>
        <p:spPr>
          <a:xfrm>
            <a:off x="1359406" y="4005517"/>
            <a:ext cx="7345045" cy="568198"/>
          </a:xfrm>
          <a:prstGeom prst="rect">
            <a:avLst/>
          </a:prstGeom>
        </p:spPr>
        <p:txBody>
          <a:bodyPr vert="horz" wrap="square" lIns="0" tIns="0" rIns="0" bIns="0" rtlCol="0">
            <a:noAutofit/>
          </a:bodyPr>
          <a:lstStyle/>
          <a:p>
            <a:pPr marL="12700">
              <a:lnSpc>
                <a:spcPct val="100000"/>
              </a:lnSpc>
            </a:pPr>
            <a:r>
              <a:rPr lang="en-US" sz="3600" dirty="0" smtClean="0">
                <a:latin typeface="Times New Roman" panose="02020603050405020304" pitchFamily="18" charset="0"/>
                <a:cs typeface="Microsoft JhengHei"/>
              </a:rPr>
              <a:t>4 Fourth Chapter</a:t>
            </a:r>
            <a:r>
              <a:rPr lang="en-US" sz="3600" dirty="0" smtClean="0">
                <a:solidFill>
                  <a:srgbClr val="FF0000"/>
                </a:solidFill>
                <a:latin typeface="Times New Roman" panose="02020603050405020304" pitchFamily="18" charset="0"/>
                <a:cs typeface="Microsoft JhengHei"/>
              </a:rPr>
              <a:t>113</a:t>
            </a:r>
            <a:endParaRPr sz="3600" dirty="0">
              <a:solidFill>
                <a:srgbClr val="FF0000"/>
              </a:solidFill>
              <a:latin typeface="Times New Roman" panose="02020603050405020304" pitchFamily="18" charset="0"/>
              <a:cs typeface="Microsoft JhengHei"/>
            </a:endParaRPr>
          </a:p>
        </p:txBody>
      </p:sp>
      <p:sp>
        <p:nvSpPr>
          <p:cNvPr id="13" name="object 4"/>
          <p:cNvSpPr txBox="1"/>
          <p:nvPr/>
        </p:nvSpPr>
        <p:spPr>
          <a:xfrm>
            <a:off x="1371600" y="4952238"/>
            <a:ext cx="7345045" cy="568198"/>
          </a:xfrm>
          <a:prstGeom prst="rect">
            <a:avLst/>
          </a:prstGeom>
        </p:spPr>
        <p:txBody>
          <a:bodyPr vert="horz" wrap="square" lIns="0" tIns="0" rIns="0" bIns="0" rtlCol="0">
            <a:noAutofit/>
          </a:bodyPr>
          <a:lstStyle/>
          <a:p>
            <a:pPr marL="12700">
              <a:lnSpc>
                <a:spcPct val="100000"/>
              </a:lnSpc>
            </a:pPr>
            <a:r>
              <a:rPr lang="en-US" sz="3600" dirty="0">
                <a:latin typeface="Times New Roman" panose="02020603050405020304" pitchFamily="18" charset="0"/>
                <a:cs typeface="Microsoft JhengHei"/>
              </a:rPr>
              <a:t>5</a:t>
            </a:r>
            <a:r>
              <a:rPr lang="en-US" sz="3600" dirty="0" smtClean="0">
                <a:latin typeface="Times New Roman" panose="02020603050405020304" pitchFamily="18" charset="0"/>
                <a:cs typeface="Microsoft JhengHei"/>
              </a:rPr>
              <a:t> Fifth Chapter</a:t>
            </a:r>
            <a:r>
              <a:rPr lang="en-US" sz="3600" dirty="0" smtClean="0">
                <a:solidFill>
                  <a:srgbClr val="FF0000"/>
                </a:solidFill>
                <a:latin typeface="Times New Roman" panose="02020603050405020304" pitchFamily="18" charset="0"/>
                <a:cs typeface="Microsoft JhengHei"/>
              </a:rPr>
              <a:t>84</a:t>
            </a:r>
            <a:endParaRPr sz="3600" dirty="0">
              <a:solidFill>
                <a:srgbClr val="FF0000"/>
              </a:solidFill>
              <a:latin typeface="Times New Roman" panose="02020603050405020304" pitchFamily="18" charset="0"/>
              <a:cs typeface="Microsoft JhengHei"/>
            </a:endParaRPr>
          </a:p>
        </p:txBody>
      </p:sp>
      <p:sp>
        <p:nvSpPr>
          <p:cNvPr id="10" name="文本框 9"/>
          <p:cNvSpPr txBox="1"/>
          <p:nvPr/>
        </p:nvSpPr>
        <p:spPr>
          <a:xfrm>
            <a:off x="6400800" y="1183005"/>
            <a:ext cx="2590800" cy="5262979"/>
          </a:xfrm>
          <a:prstGeom prst="rect">
            <a:avLst/>
          </a:prstGeom>
          <a:noFill/>
          <a:ln>
            <a:solidFill>
              <a:schemeClr val="tx1"/>
            </a:solidFill>
          </a:ln>
        </p:spPr>
        <p:txBody>
          <a:bodyPr wrap="square" rtlCol="0">
            <a:spAutoFit/>
          </a:bodyPr>
          <a:lstStyle/>
          <a:p>
            <a:r>
              <a:rPr lang="zh-CN" altLang="en-US" sz="2800" dirty="0" smtClean="0"/>
              <a:t>引论（误差）</a:t>
            </a:r>
            <a:endParaRPr lang="en-US" altLang="zh-CN" sz="2800" dirty="0" smtClean="0"/>
          </a:p>
          <a:p>
            <a:endParaRPr lang="en-US" altLang="zh-CN" sz="2800" dirty="0"/>
          </a:p>
          <a:p>
            <a:r>
              <a:rPr lang="zh-CN" altLang="en-US" sz="2800" dirty="0" smtClean="0"/>
              <a:t>插值法</a:t>
            </a:r>
            <a:endParaRPr lang="en-US" altLang="zh-CN" sz="2800" dirty="0" smtClean="0"/>
          </a:p>
          <a:p>
            <a:endParaRPr lang="en-US" altLang="zh-CN" sz="2800" dirty="0"/>
          </a:p>
          <a:p>
            <a:r>
              <a:rPr lang="zh-CN" altLang="en-US" sz="2800" dirty="0" smtClean="0"/>
              <a:t>函数逼近与快速傅立叶变换</a:t>
            </a:r>
            <a:endParaRPr lang="en-US" altLang="zh-CN" sz="2800" dirty="0" smtClean="0"/>
          </a:p>
          <a:p>
            <a:endParaRPr lang="en-US" altLang="zh-CN" sz="2800" dirty="0"/>
          </a:p>
          <a:p>
            <a:r>
              <a:rPr lang="zh-CN" altLang="en-US" sz="2800" dirty="0" smtClean="0"/>
              <a:t>数值积分与数值微分</a:t>
            </a:r>
            <a:endParaRPr lang="en-US" altLang="zh-CN" sz="2800" dirty="0" smtClean="0"/>
          </a:p>
          <a:p>
            <a:endParaRPr lang="en-US" altLang="zh-CN" sz="2800" dirty="0"/>
          </a:p>
          <a:p>
            <a:r>
              <a:rPr lang="zh-CN" altLang="en-US" sz="2800" dirty="0" smtClean="0"/>
              <a:t>解线性方程组的直接法</a:t>
            </a:r>
            <a:endParaRPr lang="zh-CN" altLang="en-US" sz="2800" dirty="0"/>
          </a:p>
        </p:txBody>
      </p:sp>
      <p:sp>
        <p:nvSpPr>
          <p:cNvPr id="14" name="文本框 13"/>
          <p:cNvSpPr txBox="1"/>
          <p:nvPr/>
        </p:nvSpPr>
        <p:spPr>
          <a:xfrm>
            <a:off x="457200" y="5638800"/>
            <a:ext cx="5334000" cy="584775"/>
          </a:xfrm>
          <a:prstGeom prst="rect">
            <a:avLst/>
          </a:prstGeom>
          <a:noFill/>
        </p:spPr>
        <p:txBody>
          <a:bodyPr wrap="square" rtlCol="0">
            <a:spAutoFit/>
          </a:bodyPr>
          <a:lstStyle/>
          <a:p>
            <a:r>
              <a:rPr lang="zh-CN" altLang="en-US" sz="3200" b="1" u="sng" dirty="0" smtClean="0">
                <a:solidFill>
                  <a:srgbClr val="FF0000"/>
                </a:solidFill>
              </a:rPr>
              <a:t>实验要求：</a:t>
            </a:r>
            <a:r>
              <a:rPr lang="en-US" altLang="zh-CN" sz="3200" b="1" u="sng" dirty="0" smtClean="0">
                <a:solidFill>
                  <a:srgbClr val="FF0000"/>
                </a:solidFill>
              </a:rPr>
              <a:t>8</a:t>
            </a:r>
            <a:r>
              <a:rPr lang="zh-CN" altLang="en-US" sz="3200" b="1" u="sng" dirty="0" smtClean="0">
                <a:solidFill>
                  <a:srgbClr val="FF0000"/>
                </a:solidFill>
              </a:rPr>
              <a:t>选</a:t>
            </a:r>
            <a:r>
              <a:rPr lang="en-US" altLang="zh-CN" sz="3200" b="1" u="sng" dirty="0" smtClean="0">
                <a:solidFill>
                  <a:srgbClr val="FF0000"/>
                </a:solidFill>
              </a:rPr>
              <a:t>5/138</a:t>
            </a:r>
            <a:r>
              <a:rPr lang="zh-CN" altLang="en-US" sz="3200" b="1" u="sng" dirty="0" smtClean="0">
                <a:solidFill>
                  <a:srgbClr val="FF0000"/>
                </a:solidFill>
              </a:rPr>
              <a:t>位同学</a:t>
            </a:r>
            <a:endParaRPr lang="zh-CN" altLang="en-US" sz="3200" b="1" u="sng" dirty="0">
              <a:solidFill>
                <a:srgbClr val="FF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3 Third Chapter</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180" y="1143000"/>
            <a:ext cx="6525344" cy="19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3"/>
          <a:stretch>
            <a:fillRect/>
          </a:stretch>
        </p:blipFill>
        <p:spPr>
          <a:xfrm>
            <a:off x="1294549" y="3124200"/>
            <a:ext cx="6712605" cy="3581400"/>
          </a:xfrm>
          <a:prstGeom prst="rect">
            <a:avLst/>
          </a:prstGeom>
        </p:spPr>
      </p:pic>
    </p:spTree>
    <p:extLst>
      <p:ext uri="{BB962C8B-B14F-4D97-AF65-F5344CB8AC3E}">
        <p14:creationId xmlns:p14="http://schemas.microsoft.com/office/powerpoint/2010/main" val="837219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3 Third Chapter</a:t>
            </a:r>
          </a:p>
        </p:txBody>
      </p:sp>
      <p:sp>
        <p:nvSpPr>
          <p:cNvPr id="4" name="文本框 3"/>
          <p:cNvSpPr txBox="1"/>
          <p:nvPr/>
        </p:nvSpPr>
        <p:spPr>
          <a:xfrm>
            <a:off x="685800" y="1219200"/>
            <a:ext cx="7696200" cy="1200329"/>
          </a:xfrm>
          <a:prstGeom prst="rect">
            <a:avLst/>
          </a:prstGeom>
          <a:noFill/>
        </p:spPr>
        <p:txBody>
          <a:bodyPr wrap="square" rtlCol="0">
            <a:spAutoFit/>
          </a:bodyPr>
          <a:lstStyle/>
          <a:p>
            <a:r>
              <a:rPr lang="zh-CN" altLang="en-US" sz="2400" b="1" dirty="0"/>
              <a:t>思考</a:t>
            </a:r>
            <a:r>
              <a:rPr lang="zh-CN" altLang="en-US" sz="2400" dirty="0"/>
              <a:t>：大家注意到第二章的插值方法，也是讨论为表格函数配曲线的问题，这与最小二乘拟合有什么区别和联系呢？什么时候应使用最小二乘拟合？</a:t>
            </a:r>
          </a:p>
        </p:txBody>
      </p:sp>
      <p:pic>
        <p:nvPicPr>
          <p:cNvPr id="5" name="图片 4"/>
          <p:cNvPicPr>
            <a:picLocks noChangeAspect="1"/>
          </p:cNvPicPr>
          <p:nvPr/>
        </p:nvPicPr>
        <p:blipFill>
          <a:blip r:embed="rId2"/>
          <a:stretch>
            <a:fillRect/>
          </a:stretch>
        </p:blipFill>
        <p:spPr>
          <a:xfrm>
            <a:off x="1447800" y="2514599"/>
            <a:ext cx="6629778" cy="4114801"/>
          </a:xfrm>
          <a:prstGeom prst="rect">
            <a:avLst/>
          </a:prstGeom>
        </p:spPr>
      </p:pic>
    </p:spTree>
    <p:extLst>
      <p:ext uri="{BB962C8B-B14F-4D97-AF65-F5344CB8AC3E}">
        <p14:creationId xmlns:p14="http://schemas.microsoft.com/office/powerpoint/2010/main" val="32461690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3 Third Chapter</a:t>
            </a:r>
          </a:p>
        </p:txBody>
      </p:sp>
      <p:pic>
        <p:nvPicPr>
          <p:cNvPr id="3" name="图片 2"/>
          <p:cNvPicPr>
            <a:picLocks noChangeAspect="1"/>
          </p:cNvPicPr>
          <p:nvPr/>
        </p:nvPicPr>
        <p:blipFill>
          <a:blip r:embed="rId2"/>
          <a:stretch>
            <a:fillRect/>
          </a:stretch>
        </p:blipFill>
        <p:spPr>
          <a:xfrm>
            <a:off x="24384" y="1066800"/>
            <a:ext cx="3103939" cy="2209800"/>
          </a:xfrm>
          <a:prstGeom prst="rect">
            <a:avLst/>
          </a:prstGeom>
        </p:spPr>
      </p:pic>
      <p:pic>
        <p:nvPicPr>
          <p:cNvPr id="4" name="图片 3"/>
          <p:cNvPicPr>
            <a:picLocks noChangeAspect="1"/>
          </p:cNvPicPr>
          <p:nvPr/>
        </p:nvPicPr>
        <p:blipFill>
          <a:blip r:embed="rId3"/>
          <a:stretch>
            <a:fillRect/>
          </a:stretch>
        </p:blipFill>
        <p:spPr>
          <a:xfrm>
            <a:off x="3128323" y="1191699"/>
            <a:ext cx="3216798" cy="2106237"/>
          </a:xfrm>
          <a:prstGeom prst="rect">
            <a:avLst/>
          </a:prstGeom>
        </p:spPr>
      </p:pic>
      <p:pic>
        <p:nvPicPr>
          <p:cNvPr id="5" name="图片 4"/>
          <p:cNvPicPr>
            <a:picLocks noChangeAspect="1"/>
          </p:cNvPicPr>
          <p:nvPr/>
        </p:nvPicPr>
        <p:blipFill>
          <a:blip r:embed="rId4"/>
          <a:stretch>
            <a:fillRect/>
          </a:stretch>
        </p:blipFill>
        <p:spPr>
          <a:xfrm>
            <a:off x="1305275" y="3505200"/>
            <a:ext cx="3440591" cy="2289186"/>
          </a:xfrm>
          <a:prstGeom prst="rect">
            <a:avLst/>
          </a:prstGeom>
        </p:spPr>
      </p:pic>
      <p:sp>
        <p:nvSpPr>
          <p:cNvPr id="6" name="文本框 5"/>
          <p:cNvSpPr txBox="1"/>
          <p:nvPr/>
        </p:nvSpPr>
        <p:spPr>
          <a:xfrm>
            <a:off x="5943600" y="3401499"/>
            <a:ext cx="2895600" cy="3046988"/>
          </a:xfrm>
          <a:prstGeom prst="rect">
            <a:avLst/>
          </a:prstGeom>
          <a:noFill/>
          <a:ln>
            <a:solidFill>
              <a:schemeClr val="tx1"/>
            </a:solidFill>
          </a:ln>
        </p:spPr>
        <p:txBody>
          <a:bodyPr wrap="square" rtlCol="0">
            <a:spAutoFit/>
          </a:bodyPr>
          <a:lstStyle/>
          <a:p>
            <a:r>
              <a:rPr lang="zh-CN" altLang="en-US" sz="2400" dirty="0" smtClean="0"/>
              <a:t>就本题来说，三次函数拟合是最好的，这是否意味着次数越高越好？是否还有更好的适配模型，比如指数、对数（课本</a:t>
            </a:r>
            <a:r>
              <a:rPr lang="en-US" altLang="zh-CN" sz="2400" dirty="0" smtClean="0"/>
              <a:t>75</a:t>
            </a:r>
            <a:r>
              <a:rPr lang="zh-CN" altLang="en-US" sz="2400" dirty="0" smtClean="0"/>
              <a:t>页例</a:t>
            </a:r>
            <a:r>
              <a:rPr lang="en-US" altLang="zh-CN" sz="2400" dirty="0" smtClean="0"/>
              <a:t>10</a:t>
            </a:r>
            <a:r>
              <a:rPr lang="zh-CN" altLang="en-US" sz="2400" dirty="0" smtClean="0"/>
              <a:t>）？如何去评价去选择？</a:t>
            </a:r>
            <a:endParaRPr lang="zh-CN" altLang="en-US" sz="2400" dirty="0"/>
          </a:p>
        </p:txBody>
      </p:sp>
    </p:spTree>
    <p:extLst>
      <p:ext uri="{BB962C8B-B14F-4D97-AF65-F5344CB8AC3E}">
        <p14:creationId xmlns:p14="http://schemas.microsoft.com/office/powerpoint/2010/main" val="29059568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4 Fourth Chapter</a:t>
            </a:r>
          </a:p>
        </p:txBody>
      </p:sp>
      <mc:AlternateContent xmlns:mc="http://schemas.openxmlformats.org/markup-compatibility/2006" xmlns:a14="http://schemas.microsoft.com/office/drawing/2010/main">
        <mc:Choice Requires="a14">
          <p:sp>
            <p:nvSpPr>
              <p:cNvPr id="7" name="文本框 6"/>
              <p:cNvSpPr txBox="1"/>
              <p:nvPr/>
            </p:nvSpPr>
            <p:spPr>
              <a:xfrm>
                <a:off x="685800" y="1600200"/>
                <a:ext cx="7772400" cy="4827860"/>
              </a:xfrm>
              <a:prstGeom prst="rect">
                <a:avLst/>
              </a:prstGeom>
              <a:noFill/>
            </p:spPr>
            <p:txBody>
              <a:bodyPr wrap="square" rtlCol="0">
                <a:spAutoFit/>
              </a:bodyPr>
              <a:lstStyle/>
              <a:p>
                <a:r>
                  <a:rPr lang="zh-CN" altLang="zh-CN" sz="2400" dirty="0"/>
                  <a:t>实验</a:t>
                </a:r>
                <a:r>
                  <a:rPr lang="en-US" altLang="zh-CN" sz="2400" dirty="0"/>
                  <a:t>4 </a:t>
                </a:r>
                <a:r>
                  <a:rPr lang="zh-CN" altLang="zh-CN" sz="2400" dirty="0"/>
                  <a:t>数值积分</a:t>
                </a:r>
              </a:p>
              <a:p>
                <a:r>
                  <a:rPr lang="en-US" altLang="zh-CN" sz="2400" dirty="0"/>
                  <a:t> </a:t>
                </a:r>
                <a:endParaRPr lang="zh-CN" altLang="zh-CN" sz="2400" dirty="0"/>
              </a:p>
              <a:p>
                <a:r>
                  <a:rPr lang="en-US" altLang="zh-CN" sz="2400" dirty="0"/>
                  <a:t>1</a:t>
                </a:r>
                <a:r>
                  <a:rPr lang="zh-CN" altLang="zh-CN" sz="2400" dirty="0"/>
                  <a:t>、用不同数值方法计算积分</a:t>
                </a:r>
                <a14:m>
                  <m:oMath xmlns:m="http://schemas.openxmlformats.org/officeDocument/2006/math">
                    <m:r>
                      <m:rPr>
                        <m:sty m:val="p"/>
                      </m:rPr>
                      <a:rPr lang="en-US" altLang="zh-CN" sz="2400">
                        <a:latin typeface="Cambria Math" panose="02040503050406030204" pitchFamily="18" charset="0"/>
                      </a:rPr>
                      <m:t>I</m:t>
                    </m:r>
                    <m:r>
                      <a:rPr lang="en-US" altLang="zh-CN" sz="2400">
                        <a:latin typeface="Cambria Math" panose="02040503050406030204" pitchFamily="18" charset="0"/>
                      </a:rPr>
                      <m:t>=</m:t>
                    </m:r>
                    <m:nary>
                      <m:naryPr>
                        <m:limLoc m:val="subSup"/>
                        <m:ctrlPr>
                          <a:rPr lang="zh-CN" altLang="zh-CN" sz="2400" i="1">
                            <a:latin typeface="Cambria Math" panose="02040503050406030204" pitchFamily="18" charset="0"/>
                          </a:rPr>
                        </m:ctrlPr>
                      </m:naryPr>
                      <m:sub>
                        <m:r>
                          <a:rPr lang="en-US" altLang="zh-CN" sz="2400">
                            <a:latin typeface="Cambria Math" panose="02040503050406030204" pitchFamily="18" charset="0"/>
                          </a:rPr>
                          <m:t>0</m:t>
                        </m:r>
                      </m:sub>
                      <m:sup>
                        <m:r>
                          <a:rPr lang="en-US" altLang="zh-CN" sz="2400">
                            <a:latin typeface="Cambria Math" panose="02040503050406030204" pitchFamily="18" charset="0"/>
                          </a:rPr>
                          <m:t>1</m:t>
                        </m:r>
                      </m:sup>
                      <m:e>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𝑥</m:t>
                            </m:r>
                          </m:sup>
                        </m:sSup>
                        <m:r>
                          <a:rPr lang="en-US" altLang="zh-CN" sz="2400" i="1">
                            <a:latin typeface="Cambria Math" panose="02040503050406030204" pitchFamily="18" charset="0"/>
                          </a:rPr>
                          <m:t>𝑑𝑥</m:t>
                        </m:r>
                      </m:e>
                    </m:nary>
                  </m:oMath>
                </a14:m>
                <a:r>
                  <a:rPr lang="zh-CN" altLang="zh-CN" sz="2400" dirty="0"/>
                  <a:t>。</a:t>
                </a:r>
              </a:p>
              <a:p>
                <a:r>
                  <a:rPr lang="zh-CN" altLang="zh-CN" sz="2400" dirty="0"/>
                  <a:t>（</a:t>
                </a:r>
                <a:r>
                  <a:rPr lang="en-US" altLang="zh-CN" sz="2400" dirty="0"/>
                  <a:t>1</a:t>
                </a:r>
                <a:r>
                  <a:rPr lang="zh-CN" altLang="zh-CN" sz="2400" dirty="0"/>
                  <a:t>）若用复合梯形公式，问区间</a:t>
                </a:r>
                <a:r>
                  <a:rPr lang="en-US" altLang="zh-CN" sz="2400" dirty="0"/>
                  <a:t>[0,1]</a:t>
                </a:r>
                <a:r>
                  <a:rPr lang="zh-CN" altLang="zh-CN" sz="2400" dirty="0"/>
                  <a:t>应分为多少等份才能使误差不超过</a:t>
                </a:r>
                <a14:m>
                  <m:oMath xmlns:m="http://schemas.openxmlformats.org/officeDocument/2006/math">
                    <m:f>
                      <m:fPr>
                        <m:ctrlPr>
                          <a:rPr lang="zh-CN" altLang="zh-CN" sz="2400" i="1">
                            <a:latin typeface="Cambria Math" panose="02040503050406030204" pitchFamily="18" charset="0"/>
                          </a:rPr>
                        </m:ctrlPr>
                      </m:fPr>
                      <m:num>
                        <m:r>
                          <a:rPr lang="en-US" altLang="zh-CN" sz="2400">
                            <a:latin typeface="Cambria Math" panose="02040503050406030204" pitchFamily="18" charset="0"/>
                          </a:rPr>
                          <m:t>1</m:t>
                        </m:r>
                      </m:num>
                      <m:den>
                        <m:r>
                          <a:rPr lang="en-US" altLang="zh-CN" sz="2400">
                            <a:latin typeface="Cambria Math" panose="02040503050406030204" pitchFamily="18" charset="0"/>
                          </a:rPr>
                          <m:t>2</m:t>
                        </m:r>
                      </m:den>
                    </m:f>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10</m:t>
                        </m:r>
                      </m:e>
                      <m:sup>
                        <m:r>
                          <a:rPr lang="en-US" altLang="zh-CN" sz="2400" i="1">
                            <a:latin typeface="Cambria Math" panose="02040503050406030204" pitchFamily="18" charset="0"/>
                          </a:rPr>
                          <m:t>−</m:t>
                        </m:r>
                        <m:r>
                          <a:rPr lang="en-US" altLang="zh-CN" sz="2400">
                            <a:latin typeface="Cambria Math" panose="02040503050406030204" pitchFamily="18" charset="0"/>
                          </a:rPr>
                          <m:t>6</m:t>
                        </m:r>
                      </m:sup>
                    </m:sSup>
                  </m:oMath>
                </a14:m>
                <a:r>
                  <a:rPr lang="zh-CN" altLang="zh-CN" sz="2400" dirty="0"/>
                  <a:t>；若改用复合辛普森公式，要达到同样精度，区间</a:t>
                </a:r>
                <a:r>
                  <a:rPr lang="en-US" altLang="zh-CN" sz="2400" dirty="0"/>
                  <a:t>[0,1]</a:t>
                </a:r>
                <a:r>
                  <a:rPr lang="zh-CN" altLang="zh-CN" sz="2400" dirty="0"/>
                  <a:t>应分为多少等份？ </a:t>
                </a:r>
              </a:p>
              <a:p>
                <a:r>
                  <a:rPr lang="zh-CN" altLang="zh-CN" sz="2400" b="1" dirty="0"/>
                  <a:t>要求</a:t>
                </a:r>
                <a:r>
                  <a:rPr lang="zh-CN" altLang="zh-CN" sz="2400" dirty="0"/>
                  <a:t>：先通过余项公式估计步长大小（即等分数），然后选择估计的步长进行程序实现，观察实验结果与理论结果的异同。</a:t>
                </a:r>
              </a:p>
              <a:p>
                <a:r>
                  <a:rPr lang="zh-CN" altLang="zh-CN" sz="2400" dirty="0"/>
                  <a:t>（</a:t>
                </a:r>
                <a:r>
                  <a:rPr lang="en-US" altLang="zh-CN" sz="2400" dirty="0"/>
                  <a:t>2</a:t>
                </a:r>
                <a:r>
                  <a:rPr lang="zh-CN" altLang="zh-CN" sz="2400" dirty="0"/>
                  <a:t>）若用龙贝格求积计算要达到同样精度，则需要将区间</a:t>
                </a:r>
                <a:r>
                  <a:rPr lang="en-US" altLang="zh-CN" sz="2400" dirty="0"/>
                  <a:t>[0,1]</a:t>
                </a:r>
                <a:r>
                  <a:rPr lang="zh-CN" altLang="zh-CN" sz="2400" dirty="0"/>
                  <a:t>分为多少等份？</a:t>
                </a:r>
              </a:p>
              <a:p>
                <a:endParaRPr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685800" y="1600200"/>
                <a:ext cx="7772400" cy="4827860"/>
              </a:xfrm>
              <a:prstGeom prst="rect">
                <a:avLst/>
              </a:prstGeom>
              <a:blipFill rotWithShape="0">
                <a:blip r:embed="rId2"/>
                <a:stretch>
                  <a:fillRect l="-1255" t="-1517" r="-2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79720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4 Fourth Chapter</a:t>
            </a:r>
          </a:p>
        </p:txBody>
      </p:sp>
      <mc:AlternateContent xmlns:mc="http://schemas.openxmlformats.org/markup-compatibility/2006" xmlns:a14="http://schemas.microsoft.com/office/drawing/2010/main">
        <mc:Choice Requires="a14">
          <p:sp>
            <p:nvSpPr>
              <p:cNvPr id="7" name="文本框 6"/>
              <p:cNvSpPr txBox="1"/>
              <p:nvPr/>
            </p:nvSpPr>
            <p:spPr>
              <a:xfrm>
                <a:off x="685800" y="1600200"/>
                <a:ext cx="7772400" cy="4138697"/>
              </a:xfrm>
              <a:prstGeom prst="rect">
                <a:avLst/>
              </a:prstGeom>
              <a:noFill/>
            </p:spPr>
            <p:txBody>
              <a:bodyPr wrap="square" rtlCol="0">
                <a:spAutoFit/>
              </a:bodyPr>
              <a:lstStyle/>
              <a:p>
                <a:r>
                  <a:rPr lang="en-US" altLang="zh-CN" sz="2400" dirty="0"/>
                  <a:t>2</a:t>
                </a:r>
                <a:r>
                  <a:rPr lang="zh-CN" altLang="zh-CN" sz="2400" dirty="0"/>
                  <a:t>、用下面的复合高斯公式作近似积分</a:t>
                </a:r>
                <a14:m>
                  <m:oMath xmlns:m="http://schemas.openxmlformats.org/officeDocument/2006/math">
                    <m:r>
                      <m:rPr>
                        <m:nor/>
                      </m:rPr>
                      <a:rPr lang="en-US" altLang="zh-CN" sz="2400"/>
                      <m:t>π</m:t>
                    </m:r>
                    <m:r>
                      <m:rPr>
                        <m:nor/>
                      </m:rPr>
                      <a:rPr lang="en-US" altLang="zh-CN" sz="2400"/>
                      <m:t>=4</m:t>
                    </m:r>
                    <m:nary>
                      <m:naryPr>
                        <m:limLoc m:val="subSup"/>
                        <m:ctrlPr>
                          <a:rPr lang="zh-CN" altLang="zh-CN" sz="2400" i="1">
                            <a:latin typeface="Cambria Math" panose="02040503050406030204" pitchFamily="18" charset="0"/>
                          </a:rPr>
                        </m:ctrlPr>
                      </m:naryPr>
                      <m:sub>
                        <m:r>
                          <m:rPr>
                            <m:nor/>
                          </m:rPr>
                          <a:rPr lang="en-US" altLang="zh-CN" sz="2400"/>
                          <m:t>0</m:t>
                        </m:r>
                      </m:sub>
                      <m:sup>
                        <m:r>
                          <m:rPr>
                            <m:nor/>
                          </m:rPr>
                          <a:rPr lang="en-US" altLang="zh-CN" sz="2400"/>
                          <m:t>1</m:t>
                        </m:r>
                      </m:sup>
                      <m:e>
                        <m:f>
                          <m:fPr>
                            <m:ctrlPr>
                              <a:rPr lang="zh-CN" altLang="zh-CN" sz="2400" i="1">
                                <a:latin typeface="Cambria Math" panose="02040503050406030204" pitchFamily="18" charset="0"/>
                              </a:rPr>
                            </m:ctrlPr>
                          </m:fPr>
                          <m:num>
                            <m:r>
                              <m:rPr>
                                <m:nor/>
                              </m:rPr>
                              <a:rPr lang="en-US" altLang="zh-CN" sz="2400"/>
                              <m:t>1</m:t>
                            </m:r>
                          </m:num>
                          <m:den>
                            <m:r>
                              <m:rPr>
                                <m:nor/>
                              </m:rPr>
                              <a:rPr lang="en-US" altLang="zh-CN" sz="2400"/>
                              <m:t>1+</m:t>
                            </m:r>
                            <m:sSup>
                              <m:sSupPr>
                                <m:ctrlPr>
                                  <a:rPr lang="zh-CN" altLang="zh-CN" sz="2400" i="1">
                                    <a:latin typeface="Cambria Math" panose="02040503050406030204" pitchFamily="18" charset="0"/>
                                  </a:rPr>
                                </m:ctrlPr>
                              </m:sSupPr>
                              <m:e>
                                <m:r>
                                  <m:rPr>
                                    <m:nor/>
                                  </m:rPr>
                                  <a:rPr lang="en-US" altLang="zh-CN" sz="2400"/>
                                  <m:t>x</m:t>
                                </m:r>
                              </m:e>
                              <m:sup>
                                <m:r>
                                  <m:rPr>
                                    <m:nor/>
                                  </m:rPr>
                                  <a:rPr lang="en-US" altLang="zh-CN" sz="2400"/>
                                  <m:t>2</m:t>
                                </m:r>
                              </m:sup>
                            </m:sSup>
                          </m:den>
                        </m:f>
                        <m:r>
                          <m:rPr>
                            <m:nor/>
                          </m:rPr>
                          <a:rPr lang="en-US" altLang="zh-CN" sz="2400"/>
                          <m:t>dx</m:t>
                        </m:r>
                      </m:e>
                    </m:nary>
                  </m:oMath>
                </a14:m>
                <a:r>
                  <a:rPr lang="zh-CN" altLang="zh-CN" sz="2400" dirty="0"/>
                  <a:t>，即将</a:t>
                </a:r>
                <a:r>
                  <a:rPr lang="en-US" altLang="zh-CN" sz="2400" dirty="0"/>
                  <a:t>[</a:t>
                </a:r>
                <a:r>
                  <a:rPr lang="en-US" altLang="zh-CN" sz="2400" dirty="0" err="1"/>
                  <a:t>a,b</a:t>
                </a:r>
                <a:r>
                  <a:rPr lang="en-US" altLang="zh-CN" sz="2400" dirty="0"/>
                  <a:t>]</a:t>
                </a:r>
                <a:r>
                  <a:rPr lang="zh-CN" altLang="zh-CN" sz="2400" dirty="0"/>
                  <a:t>作等距划分</a:t>
                </a:r>
                <a14:m>
                  <m:oMath xmlns:m="http://schemas.openxmlformats.org/officeDocument/2006/math">
                    <m:sSub>
                      <m:sSubPr>
                        <m:ctrlPr>
                          <a:rPr lang="zh-CN" altLang="zh-CN" sz="2400" i="1">
                            <a:latin typeface="Cambria Math" panose="02040503050406030204" pitchFamily="18" charset="0"/>
                          </a:rPr>
                        </m:ctrlPr>
                      </m:sSubPr>
                      <m:e>
                        <m:r>
                          <m:rPr>
                            <m:nor/>
                          </m:rPr>
                          <a:rPr lang="en-US" altLang="zh-CN" sz="2400"/>
                          <m:t>x</m:t>
                        </m:r>
                      </m:e>
                      <m:sub>
                        <m:r>
                          <m:rPr>
                            <m:nor/>
                          </m:rPr>
                          <a:rPr lang="en-US" altLang="zh-CN" sz="2400"/>
                          <m:t>i</m:t>
                        </m:r>
                      </m:sub>
                    </m:sSub>
                    <m:r>
                      <m:rPr>
                        <m:nor/>
                      </m:rPr>
                      <a:rPr lang="en-US" altLang="zh-CN" sz="2400"/>
                      <m:t>=</m:t>
                    </m:r>
                    <m:r>
                      <m:rPr>
                        <m:nor/>
                      </m:rPr>
                      <a:rPr lang="en-US" altLang="zh-CN" sz="2400"/>
                      <m:t>a</m:t>
                    </m:r>
                    <m:r>
                      <m:rPr>
                        <m:nor/>
                      </m:rPr>
                      <a:rPr lang="en-US" altLang="zh-CN" sz="2400"/>
                      <m:t>+</m:t>
                    </m:r>
                    <m:r>
                      <m:rPr>
                        <m:nor/>
                      </m:rPr>
                      <a:rPr lang="en-US" altLang="zh-CN" sz="2400"/>
                      <m:t>ih</m:t>
                    </m:r>
                    <m:d>
                      <m:dPr>
                        <m:ctrlPr>
                          <a:rPr lang="zh-CN" altLang="zh-CN" sz="2400" i="1">
                            <a:latin typeface="Cambria Math" panose="02040503050406030204" pitchFamily="18" charset="0"/>
                          </a:rPr>
                        </m:ctrlPr>
                      </m:dPr>
                      <m:e>
                        <m:r>
                          <m:rPr>
                            <m:nor/>
                          </m:rPr>
                          <a:rPr lang="en-US" altLang="zh-CN" sz="2400"/>
                          <m:t>i</m:t>
                        </m:r>
                        <m:r>
                          <m:rPr>
                            <m:nor/>
                          </m:rPr>
                          <a:rPr lang="en-US" altLang="zh-CN" sz="2400"/>
                          <m:t>=0,⋯,</m:t>
                        </m:r>
                        <m:r>
                          <m:rPr>
                            <m:nor/>
                          </m:rPr>
                          <a:rPr lang="en-US" altLang="zh-CN" sz="2400"/>
                          <m:t>n</m:t>
                        </m:r>
                      </m:e>
                    </m:d>
                  </m:oMath>
                </a14:m>
                <a:r>
                  <a:rPr lang="zh-CN" altLang="zh-CN" sz="2400" dirty="0"/>
                  <a:t>，</a:t>
                </a:r>
                <a14:m>
                  <m:oMath xmlns:m="http://schemas.openxmlformats.org/officeDocument/2006/math">
                    <m:r>
                      <m:rPr>
                        <m:nor/>
                      </m:rPr>
                      <a:rPr lang="en-US" altLang="zh-CN" sz="2400"/>
                      <m:t>h</m:t>
                    </m:r>
                    <m:r>
                      <m:rPr>
                        <m:nor/>
                      </m:rPr>
                      <a:rPr lang="en-US" altLang="zh-CN" sz="2400"/>
                      <m:t>=</m:t>
                    </m:r>
                    <m:f>
                      <m:fPr>
                        <m:ctrlPr>
                          <a:rPr lang="zh-CN" altLang="zh-CN" sz="2400" i="1">
                            <a:latin typeface="Cambria Math" panose="02040503050406030204" pitchFamily="18" charset="0"/>
                          </a:rPr>
                        </m:ctrlPr>
                      </m:fPr>
                      <m:num>
                        <m:r>
                          <m:rPr>
                            <m:nor/>
                          </m:rPr>
                          <a:rPr lang="en-US" altLang="zh-CN" sz="2400"/>
                          <m:t>b</m:t>
                        </m:r>
                        <m:r>
                          <m:rPr>
                            <m:nor/>
                          </m:rPr>
                          <a:rPr lang="en-US" altLang="zh-CN" sz="2400" i="1"/>
                          <m:t>−</m:t>
                        </m:r>
                        <m:r>
                          <m:rPr>
                            <m:nor/>
                          </m:rPr>
                          <a:rPr lang="en-US" altLang="zh-CN" sz="2400"/>
                          <m:t>a</m:t>
                        </m:r>
                      </m:num>
                      <m:den>
                        <m:r>
                          <m:rPr>
                            <m:nor/>
                          </m:rPr>
                          <a:rPr lang="en-US" altLang="zh-CN" sz="2400"/>
                          <m:t>n</m:t>
                        </m:r>
                      </m:den>
                    </m:f>
                  </m:oMath>
                </a14:m>
                <a:r>
                  <a:rPr lang="zh-CN" altLang="zh-CN" sz="2400" dirty="0"/>
                  <a:t>，在每个子区间内应用二点高斯公式，则有</a:t>
                </a:r>
              </a:p>
              <a:p>
                <a14:m>
                  <m:oMath xmlns:m="http://schemas.openxmlformats.org/officeDocument/2006/math">
                    <m:nary>
                      <m:naryPr>
                        <m:limLoc m:val="subSup"/>
                        <m:ctrlPr>
                          <a:rPr lang="zh-CN" altLang="zh-CN" sz="2400" i="1">
                            <a:latin typeface="Cambria Math" panose="02040503050406030204" pitchFamily="18" charset="0"/>
                          </a:rPr>
                        </m:ctrlPr>
                      </m:naryPr>
                      <m:sub>
                        <m:r>
                          <m:rPr>
                            <m:sty m:val="p"/>
                          </m:rPr>
                          <a:rPr lang="en-US" altLang="zh-CN" sz="2400">
                            <a:latin typeface="Cambria Math" panose="02040503050406030204" pitchFamily="18" charset="0"/>
                          </a:rPr>
                          <m:t>a</m:t>
                        </m:r>
                      </m:sub>
                      <m:sup>
                        <m:r>
                          <m:rPr>
                            <m:sty m:val="p"/>
                          </m:rPr>
                          <a:rPr lang="en-US" altLang="zh-CN" sz="2400">
                            <a:latin typeface="Cambria Math" panose="02040503050406030204" pitchFamily="18" charset="0"/>
                          </a:rPr>
                          <m:t>b</m:t>
                        </m:r>
                      </m:sup>
                      <m:e>
                        <m:r>
                          <m:rPr>
                            <m:sty m:val="p"/>
                          </m:rPr>
                          <a:rPr lang="en-US" altLang="zh-CN" sz="2400">
                            <a:latin typeface="Cambria Math" panose="02040503050406030204" pitchFamily="18" charset="0"/>
                          </a:rPr>
                          <m:t>f</m:t>
                        </m:r>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x</m:t>
                            </m:r>
                          </m:e>
                        </m:d>
                        <m:r>
                          <m:rPr>
                            <m:sty m:val="p"/>
                          </m:rPr>
                          <a:rPr lang="en-US" altLang="zh-CN" sz="2400">
                            <a:latin typeface="Cambria Math" panose="02040503050406030204" pitchFamily="18" charset="0"/>
                          </a:rPr>
                          <m:t>dx</m:t>
                        </m:r>
                        <m:r>
                          <a:rPr lang="en-US" altLang="zh-CN" sz="2400">
                            <a:latin typeface="Cambria Math" panose="02040503050406030204" pitchFamily="18" charset="0"/>
                          </a:rPr>
                          <m:t>=</m:t>
                        </m:r>
                      </m:e>
                    </m:nary>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rPr>
                          <m:t>h</m:t>
                        </m:r>
                      </m:num>
                      <m:den>
                        <m:r>
                          <a:rPr lang="en-US" altLang="zh-CN" sz="2400">
                            <a:latin typeface="Cambria Math" panose="02040503050406030204" pitchFamily="18" charset="0"/>
                          </a:rPr>
                          <m:t>2</m:t>
                        </m:r>
                      </m:den>
                    </m:f>
                    <m:nary>
                      <m:naryPr>
                        <m:chr m:val="∑"/>
                        <m:limLoc m:val="undOvr"/>
                        <m:ctrlPr>
                          <a:rPr lang="zh-CN" altLang="zh-CN" sz="2400" i="1">
                            <a:latin typeface="Cambria Math" panose="02040503050406030204" pitchFamily="18" charset="0"/>
                          </a:rPr>
                        </m:ctrlPr>
                      </m:naryPr>
                      <m:sub>
                        <m:r>
                          <m:rPr>
                            <m:sty m:val="p"/>
                          </m:rPr>
                          <a:rPr lang="en-US" altLang="zh-CN" sz="2400">
                            <a:latin typeface="Cambria Math" panose="02040503050406030204" pitchFamily="18" charset="0"/>
                          </a:rPr>
                          <m:t>i</m:t>
                        </m:r>
                        <m:r>
                          <a:rPr lang="en-US" altLang="zh-CN" sz="2400">
                            <a:latin typeface="Cambria Math" panose="02040503050406030204" pitchFamily="18" charset="0"/>
                          </a:rPr>
                          <m:t>=0</m:t>
                        </m:r>
                      </m:sub>
                      <m:sup>
                        <m:r>
                          <m:rPr>
                            <m:sty m:val="p"/>
                          </m:rPr>
                          <a:rPr lang="en-US" altLang="zh-CN" sz="2400">
                            <a:latin typeface="Cambria Math" panose="02040503050406030204" pitchFamily="18" charset="0"/>
                          </a:rPr>
                          <m:t>n</m:t>
                        </m:r>
                        <m:r>
                          <a:rPr lang="en-US" altLang="zh-CN" sz="2400" i="1">
                            <a:latin typeface="Cambria Math" panose="02040503050406030204" pitchFamily="18" charset="0"/>
                          </a:rPr>
                          <m:t>−</m:t>
                        </m:r>
                        <m:r>
                          <a:rPr lang="en-US" altLang="zh-CN" sz="2400">
                            <a:latin typeface="Cambria Math" panose="02040503050406030204" pitchFamily="18" charset="0"/>
                          </a:rPr>
                          <m:t>1</m:t>
                        </m:r>
                      </m:sup>
                      <m:e>
                        <m:r>
                          <a:rPr lang="en-US" altLang="zh-CN" sz="2400">
                            <a:latin typeface="Cambria Math" panose="02040503050406030204" pitchFamily="18" charset="0"/>
                          </a:rPr>
                          <m:t>[</m:t>
                        </m:r>
                        <m:r>
                          <m:rPr>
                            <m:sty m:val="p"/>
                          </m:rPr>
                          <a:rPr lang="en-US" altLang="zh-CN" sz="2400">
                            <a:latin typeface="Cambria Math" panose="02040503050406030204" pitchFamily="18" charset="0"/>
                          </a:rPr>
                          <m:t>f</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x</m:t>
                            </m:r>
                          </m:e>
                          <m:sub>
                            <m:r>
                              <m:rPr>
                                <m:sty m:val="p"/>
                              </m:rPr>
                              <a:rPr lang="en-US" altLang="zh-CN" sz="2400">
                                <a:latin typeface="Cambria Math" panose="02040503050406030204" pitchFamily="18" charset="0"/>
                              </a:rPr>
                              <m:t>i</m:t>
                            </m:r>
                            <m:r>
                              <a:rPr lang="en-US" altLang="zh-CN" sz="2400">
                                <a:latin typeface="Cambria Math" panose="02040503050406030204" pitchFamily="18" charset="0"/>
                              </a:rPr>
                              <m:t>+</m:t>
                            </m:r>
                            <m:box>
                              <m:boxPr>
                                <m:ctrlPr>
                                  <a:rPr lang="zh-CN" altLang="zh-CN" sz="2400" i="1">
                                    <a:latin typeface="Cambria Math" panose="02040503050406030204" pitchFamily="18" charset="0"/>
                                  </a:rPr>
                                </m:ctrlPr>
                              </m:boxPr>
                              <m:e>
                                <m:argPr>
                                  <m:argSz m:val="-1"/>
                                </m:argPr>
                                <m:f>
                                  <m:fPr>
                                    <m:ctrlPr>
                                      <a:rPr lang="zh-CN" altLang="zh-CN" sz="2400" i="1">
                                        <a:latin typeface="Cambria Math" panose="02040503050406030204" pitchFamily="18" charset="0"/>
                                      </a:rPr>
                                    </m:ctrlPr>
                                  </m:fPr>
                                  <m:num>
                                    <m:r>
                                      <a:rPr lang="en-US" altLang="zh-CN" sz="2400">
                                        <a:latin typeface="Cambria Math" panose="02040503050406030204" pitchFamily="18" charset="0"/>
                                      </a:rPr>
                                      <m:t>1</m:t>
                                    </m:r>
                                  </m:num>
                                  <m:den>
                                    <m:r>
                                      <a:rPr lang="en-US" altLang="zh-CN" sz="2400">
                                        <a:latin typeface="Cambria Math" panose="02040503050406030204" pitchFamily="18" charset="0"/>
                                      </a:rPr>
                                      <m:t>2</m:t>
                                    </m:r>
                                  </m:den>
                                </m:f>
                              </m:e>
                            </m:box>
                          </m:sub>
                        </m:sSub>
                      </m:e>
                    </m:nary>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rPr>
                          <m:t>h</m:t>
                        </m:r>
                      </m:num>
                      <m:den>
                        <m:r>
                          <a:rPr lang="en-US" altLang="zh-CN" sz="2400">
                            <a:latin typeface="Cambria Math" panose="02040503050406030204" pitchFamily="18" charset="0"/>
                          </a:rPr>
                          <m:t>2</m:t>
                        </m:r>
                        <m:rad>
                          <m:radPr>
                            <m:degHide m:val="on"/>
                            <m:ctrlPr>
                              <a:rPr lang="zh-CN" altLang="zh-CN" sz="2400" i="1">
                                <a:latin typeface="Cambria Math" panose="02040503050406030204" pitchFamily="18" charset="0"/>
                              </a:rPr>
                            </m:ctrlPr>
                          </m:radPr>
                          <m:deg/>
                          <m:e>
                            <m:r>
                              <a:rPr lang="en-US" altLang="zh-CN" sz="2400">
                                <a:latin typeface="Cambria Math" panose="02040503050406030204" pitchFamily="18" charset="0"/>
                              </a:rPr>
                              <m:t>3</m:t>
                            </m:r>
                          </m:e>
                        </m:rad>
                      </m:den>
                    </m:f>
                    <m:r>
                      <a:rPr lang="en-US" altLang="zh-CN" sz="2400">
                        <a:latin typeface="Cambria Math" panose="02040503050406030204" pitchFamily="18" charset="0"/>
                      </a:rPr>
                      <m:t>)+</m:t>
                    </m:r>
                    <m:r>
                      <m:rPr>
                        <m:sty m:val="p"/>
                      </m:rPr>
                      <a:rPr lang="en-US" altLang="zh-CN" sz="2400">
                        <a:latin typeface="Cambria Math" panose="02040503050406030204" pitchFamily="18" charset="0"/>
                      </a:rPr>
                      <m:t>f</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x</m:t>
                        </m:r>
                      </m:e>
                      <m:sub>
                        <m:r>
                          <m:rPr>
                            <m:sty m:val="p"/>
                          </m:rPr>
                          <a:rPr lang="en-US" altLang="zh-CN" sz="2400">
                            <a:latin typeface="Cambria Math" panose="02040503050406030204" pitchFamily="18" charset="0"/>
                          </a:rPr>
                          <m:t>i</m:t>
                        </m:r>
                        <m:r>
                          <a:rPr lang="en-US" altLang="zh-CN" sz="2400">
                            <a:latin typeface="Cambria Math" panose="02040503050406030204" pitchFamily="18" charset="0"/>
                          </a:rPr>
                          <m:t>+</m:t>
                        </m:r>
                        <m:box>
                          <m:boxPr>
                            <m:ctrlPr>
                              <a:rPr lang="zh-CN" altLang="zh-CN" sz="2400" i="1">
                                <a:latin typeface="Cambria Math" panose="02040503050406030204" pitchFamily="18" charset="0"/>
                              </a:rPr>
                            </m:ctrlPr>
                          </m:boxPr>
                          <m:e>
                            <m:argPr>
                              <m:argSz m:val="-1"/>
                            </m:argPr>
                            <m:f>
                              <m:fPr>
                                <m:ctrlPr>
                                  <a:rPr lang="zh-CN" altLang="zh-CN" sz="2400" i="1">
                                    <a:latin typeface="Cambria Math" panose="02040503050406030204" pitchFamily="18" charset="0"/>
                                  </a:rPr>
                                </m:ctrlPr>
                              </m:fPr>
                              <m:num>
                                <m:r>
                                  <a:rPr lang="en-US" altLang="zh-CN" sz="2400">
                                    <a:latin typeface="Cambria Math" panose="02040503050406030204" pitchFamily="18" charset="0"/>
                                  </a:rPr>
                                  <m:t>1</m:t>
                                </m:r>
                              </m:num>
                              <m:den>
                                <m:r>
                                  <a:rPr lang="en-US" altLang="zh-CN" sz="2400">
                                    <a:latin typeface="Cambria Math" panose="02040503050406030204" pitchFamily="18" charset="0"/>
                                  </a:rPr>
                                  <m:t>2</m:t>
                                </m:r>
                              </m:den>
                            </m:f>
                          </m:e>
                        </m:box>
                      </m:sub>
                    </m:sSub>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r>
                          <m:rPr>
                            <m:sty m:val="p"/>
                          </m:rPr>
                          <a:rPr lang="en-US" altLang="zh-CN" sz="2400">
                            <a:latin typeface="Cambria Math" panose="02040503050406030204" pitchFamily="18" charset="0"/>
                          </a:rPr>
                          <m:t>h</m:t>
                        </m:r>
                      </m:num>
                      <m:den>
                        <m:r>
                          <a:rPr lang="en-US" altLang="zh-CN" sz="2400">
                            <a:latin typeface="Cambria Math" panose="02040503050406030204" pitchFamily="18" charset="0"/>
                          </a:rPr>
                          <m:t>2</m:t>
                        </m:r>
                        <m:rad>
                          <m:radPr>
                            <m:degHide m:val="on"/>
                            <m:ctrlPr>
                              <a:rPr lang="zh-CN" altLang="zh-CN" sz="2400" i="1">
                                <a:latin typeface="Cambria Math" panose="02040503050406030204" pitchFamily="18" charset="0"/>
                              </a:rPr>
                            </m:ctrlPr>
                          </m:radPr>
                          <m:deg/>
                          <m:e>
                            <m:r>
                              <a:rPr lang="en-US" altLang="zh-CN" sz="2400">
                                <a:latin typeface="Cambria Math" panose="02040503050406030204" pitchFamily="18" charset="0"/>
                              </a:rPr>
                              <m:t>3</m:t>
                            </m:r>
                          </m:e>
                        </m:rad>
                      </m:den>
                    </m:f>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b</m:t>
                            </m:r>
                            <m:r>
                              <a:rPr lang="en-US" altLang="zh-CN" sz="2400" i="1">
                                <a:latin typeface="Cambria Math" panose="02040503050406030204" pitchFamily="18" charset="0"/>
                              </a:rPr>
                              <m:t>−</m:t>
                            </m:r>
                            <m:r>
                              <m:rPr>
                                <m:sty m:val="p"/>
                              </m:rPr>
                              <a:rPr lang="en-US" altLang="zh-CN" sz="2400">
                                <a:latin typeface="Cambria Math" panose="02040503050406030204" pitchFamily="18" charset="0"/>
                              </a:rPr>
                              <m:t>a</m:t>
                            </m:r>
                          </m:e>
                        </m:d>
                        <m:sSup>
                          <m:sSupPr>
                            <m:ctrlPr>
                              <a:rPr lang="zh-CN" altLang="zh-CN" sz="2400" i="1">
                                <a:latin typeface="Cambria Math" panose="02040503050406030204" pitchFamily="18" charset="0"/>
                              </a:rPr>
                            </m:ctrlPr>
                          </m:sSupPr>
                          <m:e>
                            <m:r>
                              <m:rPr>
                                <m:sty m:val="p"/>
                              </m:rPr>
                              <a:rPr lang="en-US" altLang="zh-CN" sz="2400">
                                <a:latin typeface="Cambria Math" panose="02040503050406030204" pitchFamily="18" charset="0"/>
                              </a:rPr>
                              <m:t>h</m:t>
                            </m:r>
                          </m:e>
                          <m:sup>
                            <m:r>
                              <a:rPr lang="en-US" altLang="zh-CN" sz="2400">
                                <a:latin typeface="Cambria Math" panose="02040503050406030204" pitchFamily="18" charset="0"/>
                              </a:rPr>
                              <m:t>4</m:t>
                            </m:r>
                          </m:sup>
                        </m:sSup>
                      </m:num>
                      <m:den>
                        <m:r>
                          <a:rPr lang="en-US" altLang="zh-CN" sz="2400">
                            <a:latin typeface="Cambria Math" panose="02040503050406030204" pitchFamily="18" charset="0"/>
                          </a:rPr>
                          <m:t>4320</m:t>
                        </m:r>
                      </m:den>
                    </m:f>
                    <m:sSup>
                      <m:sSupPr>
                        <m:ctrlPr>
                          <a:rPr lang="zh-CN" altLang="zh-CN" sz="2400" i="1">
                            <a:latin typeface="Cambria Math" panose="02040503050406030204" pitchFamily="18" charset="0"/>
                          </a:rPr>
                        </m:ctrlPr>
                      </m:sSupPr>
                      <m:e>
                        <m:r>
                          <m:rPr>
                            <m:sty m:val="p"/>
                          </m:rPr>
                          <a:rPr lang="en-US" altLang="zh-CN" sz="2400">
                            <a:latin typeface="Cambria Math" panose="02040503050406030204" pitchFamily="18" charset="0"/>
                          </a:rPr>
                          <m:t>f</m:t>
                        </m:r>
                      </m:e>
                      <m:sup>
                        <m:d>
                          <m:dPr>
                            <m:ctrlPr>
                              <a:rPr lang="zh-CN" altLang="zh-CN" sz="2400" i="1">
                                <a:latin typeface="Cambria Math" panose="02040503050406030204" pitchFamily="18" charset="0"/>
                              </a:rPr>
                            </m:ctrlPr>
                          </m:dPr>
                          <m:e>
                            <m:r>
                              <a:rPr lang="en-US" altLang="zh-CN" sz="2400">
                                <a:latin typeface="Cambria Math" panose="02040503050406030204" pitchFamily="18" charset="0"/>
                              </a:rPr>
                              <m:t>4</m:t>
                            </m:r>
                          </m:e>
                        </m:d>
                      </m:sup>
                    </m:sSup>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ζ</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oMath>
                </a14:m>
                <a:r>
                  <a:rPr lang="zh-CN" altLang="zh-CN" sz="2400" dirty="0"/>
                  <a:t>，</a:t>
                </a:r>
                <a14:m>
                  <m:oMath xmlns:m="http://schemas.openxmlformats.org/officeDocument/2006/math">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ζ</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a</m:t>
                        </m:r>
                        <m:r>
                          <a:rPr lang="en-US" altLang="zh-CN" sz="2400">
                            <a:latin typeface="Cambria Math" panose="02040503050406030204" pitchFamily="18" charset="0"/>
                          </a:rPr>
                          <m:t>,</m:t>
                        </m:r>
                        <m:r>
                          <m:rPr>
                            <m:sty m:val="p"/>
                          </m:rPr>
                          <a:rPr lang="en-US" altLang="zh-CN" sz="2400">
                            <a:latin typeface="Cambria Math" panose="02040503050406030204" pitchFamily="18" charset="0"/>
                          </a:rPr>
                          <m:t>b</m:t>
                        </m:r>
                      </m:e>
                    </m:d>
                  </m:oMath>
                </a14:m>
                <a:r>
                  <a:rPr lang="zh-CN" altLang="zh-CN" sz="2400" dirty="0"/>
                  <a:t>，</a:t>
                </a:r>
              </a:p>
              <a:p>
                <a:r>
                  <a:rPr lang="zh-CN" altLang="zh-CN" sz="2400" dirty="0"/>
                  <a:t>其中</a:t>
                </a:r>
                <a14:m>
                  <m:oMath xmlns:m="http://schemas.openxmlformats.org/officeDocument/2006/math">
                    <m:sSub>
                      <m:sSubPr>
                        <m:ctrlPr>
                          <a:rPr lang="zh-CN" altLang="zh-CN" sz="2400" i="1">
                            <a:latin typeface="Cambria Math" panose="02040503050406030204" pitchFamily="18" charset="0"/>
                          </a:rPr>
                        </m:ctrlPr>
                      </m:sSubPr>
                      <m:e>
                        <m:r>
                          <m:rPr>
                            <m:nor/>
                          </m:rPr>
                          <a:rPr lang="en-US" altLang="zh-CN" sz="2400"/>
                          <m:t>x</m:t>
                        </m:r>
                      </m:e>
                      <m:sub>
                        <m:box>
                          <m:boxPr>
                            <m:ctrlPr>
                              <a:rPr lang="zh-CN" altLang="zh-CN" sz="2400" i="1">
                                <a:latin typeface="Cambria Math" panose="02040503050406030204" pitchFamily="18" charset="0"/>
                              </a:rPr>
                            </m:ctrlPr>
                          </m:boxPr>
                          <m:e>
                            <m:argPr>
                              <m:argSz m:val="-1"/>
                            </m:argPr>
                            <m:r>
                              <m:rPr>
                                <m:nor/>
                              </m:rPr>
                              <a:rPr lang="en-US" altLang="zh-CN" sz="2400"/>
                              <m:t>i</m:t>
                            </m:r>
                            <m:r>
                              <m:rPr>
                                <m:nor/>
                              </m:rPr>
                              <a:rPr lang="en-US" altLang="zh-CN" sz="2400"/>
                              <m:t>+</m:t>
                            </m:r>
                            <m:box>
                              <m:boxPr>
                                <m:ctrlPr>
                                  <a:rPr lang="zh-CN" altLang="zh-CN" sz="2400" i="1">
                                    <a:latin typeface="Cambria Math" panose="02040503050406030204" pitchFamily="18" charset="0"/>
                                  </a:rPr>
                                </m:ctrlPr>
                              </m:boxPr>
                              <m:e>
                                <m:argPr>
                                  <m:argSz m:val="-1"/>
                                </m:argPr>
                                <m:f>
                                  <m:fPr>
                                    <m:ctrlPr>
                                      <a:rPr lang="zh-CN" altLang="zh-CN" sz="2400" i="1">
                                        <a:latin typeface="Cambria Math" panose="02040503050406030204" pitchFamily="18" charset="0"/>
                                      </a:rPr>
                                    </m:ctrlPr>
                                  </m:fPr>
                                  <m:num>
                                    <m:r>
                                      <m:rPr>
                                        <m:nor/>
                                      </m:rPr>
                                      <a:rPr lang="en-US" altLang="zh-CN" sz="2400"/>
                                      <m:t>1</m:t>
                                    </m:r>
                                  </m:num>
                                  <m:den>
                                    <m:r>
                                      <m:rPr>
                                        <m:nor/>
                                      </m:rPr>
                                      <a:rPr lang="en-US" altLang="zh-CN" sz="2400"/>
                                      <m:t>2</m:t>
                                    </m:r>
                                  </m:den>
                                </m:f>
                              </m:e>
                            </m:box>
                          </m:e>
                        </m:box>
                      </m:sub>
                    </m:sSub>
                    <m:r>
                      <m:rPr>
                        <m:nor/>
                      </m:rPr>
                      <a:rPr lang="en-US" altLang="zh-CN" sz="2400"/>
                      <m:t>=</m:t>
                    </m:r>
                    <m:sSub>
                      <m:sSubPr>
                        <m:ctrlPr>
                          <a:rPr lang="zh-CN" altLang="zh-CN" sz="2400" i="1">
                            <a:latin typeface="Cambria Math" panose="02040503050406030204" pitchFamily="18" charset="0"/>
                          </a:rPr>
                        </m:ctrlPr>
                      </m:sSubPr>
                      <m:e>
                        <m:r>
                          <m:rPr>
                            <m:nor/>
                          </m:rPr>
                          <a:rPr lang="en-US" altLang="zh-CN" sz="2400"/>
                          <m:t>x</m:t>
                        </m:r>
                      </m:e>
                      <m:sub>
                        <m:r>
                          <m:rPr>
                            <m:nor/>
                          </m:rPr>
                          <a:rPr lang="en-US" altLang="zh-CN" sz="2400"/>
                          <m:t>i</m:t>
                        </m:r>
                      </m:sub>
                    </m:sSub>
                    <m:r>
                      <m:rPr>
                        <m:nor/>
                      </m:rPr>
                      <a:rPr lang="en-US" altLang="zh-CN" sz="2400"/>
                      <m:t>+</m:t>
                    </m:r>
                    <m:f>
                      <m:fPr>
                        <m:ctrlPr>
                          <a:rPr lang="zh-CN" altLang="zh-CN" sz="2400" i="1">
                            <a:latin typeface="Cambria Math" panose="02040503050406030204" pitchFamily="18" charset="0"/>
                          </a:rPr>
                        </m:ctrlPr>
                      </m:fPr>
                      <m:num>
                        <m:r>
                          <m:rPr>
                            <m:nor/>
                          </m:rPr>
                          <a:rPr lang="en-US" altLang="zh-CN" sz="2400"/>
                          <m:t>h</m:t>
                        </m:r>
                      </m:num>
                      <m:den>
                        <m:r>
                          <m:rPr>
                            <m:nor/>
                          </m:rPr>
                          <a:rPr lang="en-US" altLang="zh-CN" sz="2400"/>
                          <m:t>2</m:t>
                        </m:r>
                      </m:den>
                    </m:f>
                  </m:oMath>
                </a14:m>
                <a:r>
                  <a:rPr lang="zh-CN" altLang="zh-CN" sz="2400" dirty="0"/>
                  <a:t>， 试对步长</a:t>
                </a:r>
                <a:r>
                  <a:rPr lang="en-US" altLang="zh-CN" sz="2400" dirty="0"/>
                  <a:t>h</a:t>
                </a:r>
                <a:r>
                  <a:rPr lang="zh-CN" altLang="zh-CN" sz="2400" dirty="0"/>
                  <a:t>作先验估计，然后利用上式近似积分，将理论值（即</a:t>
                </a:r>
                <a:r>
                  <a:rPr lang="en-US" altLang="zh-CN" sz="2400" dirty="0"/>
                  <a:t>π</a:t>
                </a:r>
                <a:r>
                  <a:rPr lang="zh-CN" altLang="zh-CN" sz="2400" dirty="0"/>
                  <a:t>）与实验结果进行比较</a:t>
                </a:r>
                <a:r>
                  <a:rPr lang="zh-CN" altLang="zh-CN" sz="2400" dirty="0" smtClean="0"/>
                  <a:t>。</a:t>
                </a:r>
                <a:endParaRPr lang="zh-CN" altLang="zh-CN"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685800" y="1600200"/>
                <a:ext cx="7772400" cy="4138697"/>
              </a:xfrm>
              <a:prstGeom prst="rect">
                <a:avLst/>
              </a:prstGeom>
              <a:blipFill rotWithShape="0">
                <a:blip r:embed="rId2"/>
                <a:stretch>
                  <a:fillRect l="-1255" r="-941" b="-25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01302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4 Fourth Chapter</a:t>
            </a:r>
          </a:p>
        </p:txBody>
      </p:sp>
      <p:sp>
        <p:nvSpPr>
          <p:cNvPr id="3" name="文本框 2"/>
          <p:cNvSpPr txBox="1"/>
          <p:nvPr/>
        </p:nvSpPr>
        <p:spPr>
          <a:xfrm>
            <a:off x="304800" y="1225689"/>
            <a:ext cx="8534400" cy="5632311"/>
          </a:xfrm>
          <a:prstGeom prst="rect">
            <a:avLst/>
          </a:prstGeom>
          <a:noFill/>
        </p:spPr>
        <p:txBody>
          <a:bodyPr wrap="square" rtlCol="0">
            <a:spAutoFit/>
          </a:bodyPr>
          <a:lstStyle/>
          <a:p>
            <a:r>
              <a:rPr lang="en-US" altLang="zh-CN" sz="2400" dirty="0" smtClean="0"/>
              <a:t>—</a:t>
            </a:r>
            <a:r>
              <a:rPr lang="zh-CN" altLang="en-US" sz="2400" dirty="0"/>
              <a:t>考察知识点</a:t>
            </a:r>
            <a:r>
              <a:rPr lang="en-US" altLang="zh-CN" sz="2400" dirty="0" smtClean="0"/>
              <a:t>—</a:t>
            </a:r>
            <a:endParaRPr lang="en-US" altLang="zh-CN" sz="2400" dirty="0"/>
          </a:p>
          <a:p>
            <a:r>
              <a:rPr lang="zh-CN" altLang="en-US" sz="2400" b="1" dirty="0"/>
              <a:t>复合</a:t>
            </a:r>
            <a:r>
              <a:rPr lang="zh-CN" altLang="en-US" sz="2400" b="1" dirty="0" smtClean="0"/>
              <a:t>求积公式</a:t>
            </a:r>
            <a:r>
              <a:rPr lang="zh-CN" altLang="en-US" sz="2400" dirty="0" smtClean="0"/>
              <a:t>：复合梯形公式、复合辛普森公式</a:t>
            </a:r>
            <a:endParaRPr lang="en-US" altLang="zh-CN" sz="2400" dirty="0" smtClean="0"/>
          </a:p>
          <a:p>
            <a:r>
              <a:rPr lang="zh-CN" altLang="en-US" sz="2400" dirty="0" smtClean="0"/>
              <a:t>为了提高精度通常可把积分区间分成若干子区间（通常是等分），再来每个子区间上用低阶求积公式。</a:t>
            </a:r>
            <a:endParaRPr lang="en-US" altLang="zh-CN" sz="2400" dirty="0"/>
          </a:p>
          <a:p>
            <a:r>
              <a:rPr lang="zh-CN" altLang="en-US" sz="2400" b="1" dirty="0"/>
              <a:t>龙贝格</a:t>
            </a:r>
            <a:r>
              <a:rPr lang="zh-CN" altLang="en-US" sz="2400" b="1" dirty="0" smtClean="0"/>
              <a:t>求积公式</a:t>
            </a:r>
            <a:r>
              <a:rPr lang="zh-CN" altLang="en-US" sz="2400" dirty="0" smtClean="0"/>
              <a:t>：梯形法的递推化</a:t>
            </a:r>
            <a:endParaRPr lang="en-US" altLang="zh-CN" sz="2400" dirty="0"/>
          </a:p>
          <a:p>
            <a:r>
              <a:rPr lang="zh-CN" altLang="en-US" sz="2400" b="1" dirty="0"/>
              <a:t>高斯</a:t>
            </a:r>
            <a:r>
              <a:rPr lang="zh-CN" altLang="en-US" sz="2400" b="1" dirty="0" smtClean="0"/>
              <a:t>求积</a:t>
            </a:r>
            <a:r>
              <a:rPr lang="zh-CN" altLang="en-US" sz="2400" dirty="0" smtClean="0"/>
              <a:t>：代数精度为</a:t>
            </a:r>
            <a:r>
              <a:rPr lang="en-US" altLang="zh-CN" sz="2400" dirty="0" smtClean="0"/>
              <a:t>2n+1</a:t>
            </a:r>
            <a:r>
              <a:rPr lang="zh-CN" altLang="en-US" sz="2400" dirty="0" smtClean="0"/>
              <a:t>次</a:t>
            </a:r>
            <a:endParaRPr lang="en-US" altLang="zh-CN" sz="2400" dirty="0"/>
          </a:p>
          <a:p>
            <a:endParaRPr lang="en-US" altLang="zh-CN" sz="2400" dirty="0"/>
          </a:p>
          <a:p>
            <a:r>
              <a:rPr lang="en-US" altLang="zh-CN" sz="2400" dirty="0" smtClean="0"/>
              <a:t>—</a:t>
            </a:r>
            <a:r>
              <a:rPr lang="zh-CN" altLang="en-US" sz="2400" dirty="0"/>
              <a:t>实验注意</a:t>
            </a:r>
            <a:r>
              <a:rPr lang="en-US" altLang="zh-CN" sz="2400" dirty="0" smtClean="0"/>
              <a:t>—</a:t>
            </a:r>
            <a:endParaRPr lang="en-US" altLang="zh-CN" sz="2400" dirty="0"/>
          </a:p>
          <a:p>
            <a:r>
              <a:rPr lang="zh-CN" altLang="en-US" sz="2400" b="1" dirty="0"/>
              <a:t>龙贝格</a:t>
            </a:r>
            <a:r>
              <a:rPr lang="zh-CN" altLang="en-US" sz="2400" b="1" dirty="0" smtClean="0"/>
              <a:t>求积</a:t>
            </a:r>
            <a:r>
              <a:rPr lang="zh-CN" altLang="en-US" sz="2400" dirty="0" smtClean="0"/>
              <a:t>：无须估计</a:t>
            </a:r>
            <a:endParaRPr lang="en-US" altLang="zh-CN" sz="2400" dirty="0"/>
          </a:p>
          <a:p>
            <a:r>
              <a:rPr lang="zh-CN" altLang="en-US" sz="2400" b="1" dirty="0"/>
              <a:t>高斯公式</a:t>
            </a:r>
            <a:r>
              <a:rPr lang="zh-CN" altLang="en-US" sz="2400" b="1" dirty="0" smtClean="0"/>
              <a:t>代入</a:t>
            </a:r>
            <a:r>
              <a:rPr lang="zh-CN" altLang="en-US" sz="2400" dirty="0" smtClean="0"/>
              <a:t>：公式已给出</a:t>
            </a:r>
            <a:endParaRPr lang="en-US" altLang="zh-CN" sz="2400" dirty="0" smtClean="0"/>
          </a:p>
          <a:p>
            <a:endParaRPr lang="en-US" altLang="zh-CN" sz="2400" dirty="0"/>
          </a:p>
          <a:p>
            <a:r>
              <a:rPr lang="zh-CN" altLang="en-US" sz="2400" dirty="0"/>
              <a:t>实验插曲：</a:t>
            </a:r>
            <a:endParaRPr lang="en-US" altLang="zh-CN" sz="2400" dirty="0"/>
          </a:p>
          <a:p>
            <a:r>
              <a:rPr lang="zh-CN" altLang="en-US" sz="2400" dirty="0"/>
              <a:t>特对第一题进行了轻微改动，删去了关于龙贝格理论估计的部分，调整了相关</a:t>
            </a:r>
            <a:r>
              <a:rPr lang="zh-CN" altLang="en-US" sz="2400" dirty="0" smtClean="0"/>
              <a:t>顺序</a:t>
            </a:r>
            <a:endParaRPr lang="zh-CN" altLang="en-US" sz="2400" dirty="0"/>
          </a:p>
          <a:p>
            <a:endParaRPr lang="zh-CN" altLang="en-US" sz="2400" dirty="0"/>
          </a:p>
        </p:txBody>
      </p:sp>
    </p:spTree>
    <p:extLst>
      <p:ext uri="{BB962C8B-B14F-4D97-AF65-F5344CB8AC3E}">
        <p14:creationId xmlns:p14="http://schemas.microsoft.com/office/powerpoint/2010/main" val="33908651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4 Fourth Chapter</a:t>
            </a:r>
          </a:p>
        </p:txBody>
      </p:sp>
      <p:pic>
        <p:nvPicPr>
          <p:cNvPr id="6" name="图片 5"/>
          <p:cNvPicPr>
            <a:picLocks noChangeAspect="1"/>
          </p:cNvPicPr>
          <p:nvPr/>
        </p:nvPicPr>
        <p:blipFill>
          <a:blip r:embed="rId2"/>
          <a:stretch>
            <a:fillRect/>
          </a:stretch>
        </p:blipFill>
        <p:spPr>
          <a:xfrm>
            <a:off x="762000" y="1219200"/>
            <a:ext cx="7081837" cy="3413809"/>
          </a:xfrm>
          <a:prstGeom prst="rect">
            <a:avLst/>
          </a:prstGeom>
        </p:spPr>
      </p:pic>
      <p:pic>
        <p:nvPicPr>
          <p:cNvPr id="7" name="图片 6"/>
          <p:cNvPicPr>
            <a:picLocks noChangeAspect="1"/>
          </p:cNvPicPr>
          <p:nvPr/>
        </p:nvPicPr>
        <p:blipFill>
          <a:blip r:embed="rId3"/>
          <a:stretch>
            <a:fillRect/>
          </a:stretch>
        </p:blipFill>
        <p:spPr>
          <a:xfrm>
            <a:off x="609600" y="4633009"/>
            <a:ext cx="7975449" cy="2038350"/>
          </a:xfrm>
          <a:prstGeom prst="rect">
            <a:avLst/>
          </a:prstGeom>
        </p:spPr>
      </p:pic>
    </p:spTree>
    <p:extLst>
      <p:ext uri="{BB962C8B-B14F-4D97-AF65-F5344CB8AC3E}">
        <p14:creationId xmlns:p14="http://schemas.microsoft.com/office/powerpoint/2010/main" val="42030251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4 Fourth Chapter</a:t>
            </a:r>
          </a:p>
        </p:txBody>
      </p:sp>
      <p:pic>
        <p:nvPicPr>
          <p:cNvPr id="3" name="图片 2"/>
          <p:cNvPicPr>
            <a:picLocks noChangeAspect="1"/>
          </p:cNvPicPr>
          <p:nvPr/>
        </p:nvPicPr>
        <p:blipFill>
          <a:blip r:embed="rId2"/>
          <a:stretch>
            <a:fillRect/>
          </a:stretch>
        </p:blipFill>
        <p:spPr>
          <a:xfrm>
            <a:off x="762000" y="1143000"/>
            <a:ext cx="8172058" cy="5424488"/>
          </a:xfrm>
          <a:prstGeom prst="rect">
            <a:avLst/>
          </a:prstGeom>
        </p:spPr>
      </p:pic>
    </p:spTree>
    <p:extLst>
      <p:ext uri="{BB962C8B-B14F-4D97-AF65-F5344CB8AC3E}">
        <p14:creationId xmlns:p14="http://schemas.microsoft.com/office/powerpoint/2010/main" val="28255762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4 Fourth Chapter</a:t>
            </a:r>
          </a:p>
        </p:txBody>
      </p:sp>
      <p:pic>
        <p:nvPicPr>
          <p:cNvPr id="11" name="Picture 2"/>
          <p:cNvPicPr>
            <a:picLocks noChangeAspect="1" noChangeArrowheads="1"/>
          </p:cNvPicPr>
          <p:nvPr/>
        </p:nvPicPr>
        <p:blipFill>
          <a:blip r:embed="rId2" cstate="print"/>
          <a:srcRect/>
          <a:stretch>
            <a:fillRect/>
          </a:stretch>
        </p:blipFill>
        <p:spPr bwMode="auto">
          <a:xfrm>
            <a:off x="1043608" y="1916832"/>
            <a:ext cx="2304256" cy="311123"/>
          </a:xfrm>
          <a:prstGeom prst="rect">
            <a:avLst/>
          </a:prstGeom>
          <a:noFill/>
          <a:ln w="9525">
            <a:noFill/>
            <a:miter lim="800000"/>
            <a:headEnd/>
            <a:tailEnd/>
          </a:ln>
        </p:spPr>
      </p:pic>
      <p:pic>
        <p:nvPicPr>
          <p:cNvPr id="12" name="Picture 3"/>
          <p:cNvPicPr>
            <a:picLocks noChangeAspect="1" noChangeArrowheads="1"/>
          </p:cNvPicPr>
          <p:nvPr/>
        </p:nvPicPr>
        <p:blipFill>
          <a:blip r:embed="rId3" cstate="print"/>
          <a:srcRect/>
          <a:stretch>
            <a:fillRect/>
          </a:stretch>
        </p:blipFill>
        <p:spPr bwMode="auto">
          <a:xfrm>
            <a:off x="1115616" y="2204864"/>
            <a:ext cx="5086938" cy="1152128"/>
          </a:xfrm>
          <a:prstGeom prst="rect">
            <a:avLst/>
          </a:prstGeom>
          <a:noFill/>
          <a:ln w="9525">
            <a:noFill/>
            <a:miter lim="800000"/>
            <a:headEnd/>
            <a:tailEnd/>
          </a:ln>
        </p:spPr>
      </p:pic>
      <p:pic>
        <p:nvPicPr>
          <p:cNvPr id="13" name="Picture 4"/>
          <p:cNvPicPr>
            <a:picLocks noChangeAspect="1" noChangeArrowheads="1"/>
          </p:cNvPicPr>
          <p:nvPr/>
        </p:nvPicPr>
        <p:blipFill>
          <a:blip r:embed="rId4" cstate="print"/>
          <a:srcRect/>
          <a:stretch>
            <a:fillRect/>
          </a:stretch>
        </p:blipFill>
        <p:spPr bwMode="auto">
          <a:xfrm>
            <a:off x="2771800" y="3356992"/>
            <a:ext cx="3168352" cy="851819"/>
          </a:xfrm>
          <a:prstGeom prst="rect">
            <a:avLst/>
          </a:prstGeom>
          <a:noFill/>
          <a:ln w="9525">
            <a:noFill/>
            <a:miter lim="800000"/>
            <a:headEnd/>
            <a:tailEnd/>
          </a:ln>
        </p:spPr>
      </p:pic>
      <p:pic>
        <p:nvPicPr>
          <p:cNvPr id="14" name="Picture 5"/>
          <p:cNvPicPr>
            <a:picLocks noChangeAspect="1" noChangeArrowheads="1"/>
          </p:cNvPicPr>
          <p:nvPr/>
        </p:nvPicPr>
        <p:blipFill>
          <a:blip r:embed="rId5" cstate="print"/>
          <a:srcRect/>
          <a:stretch>
            <a:fillRect/>
          </a:stretch>
        </p:blipFill>
        <p:spPr bwMode="auto">
          <a:xfrm>
            <a:off x="1115616" y="4077072"/>
            <a:ext cx="1872208" cy="345951"/>
          </a:xfrm>
          <a:prstGeom prst="rect">
            <a:avLst/>
          </a:prstGeom>
          <a:noFill/>
          <a:ln w="9525">
            <a:noFill/>
            <a:miter lim="800000"/>
            <a:headEnd/>
            <a:tailEnd/>
          </a:ln>
        </p:spPr>
      </p:pic>
      <p:pic>
        <p:nvPicPr>
          <p:cNvPr id="15" name="Picture 6"/>
          <p:cNvPicPr>
            <a:picLocks noChangeAspect="1" noChangeArrowheads="1"/>
          </p:cNvPicPr>
          <p:nvPr/>
        </p:nvPicPr>
        <p:blipFill>
          <a:blip r:embed="rId6" cstate="print"/>
          <a:srcRect/>
          <a:stretch>
            <a:fillRect/>
          </a:stretch>
        </p:blipFill>
        <p:spPr bwMode="auto">
          <a:xfrm>
            <a:off x="1115616" y="4437112"/>
            <a:ext cx="5544616" cy="739282"/>
          </a:xfrm>
          <a:prstGeom prst="rect">
            <a:avLst/>
          </a:prstGeom>
          <a:noFill/>
          <a:ln w="9525">
            <a:noFill/>
            <a:miter lim="800000"/>
            <a:headEnd/>
            <a:tailEnd/>
          </a:ln>
        </p:spPr>
      </p:pic>
      <p:pic>
        <p:nvPicPr>
          <p:cNvPr id="16" name="Picture 7"/>
          <p:cNvPicPr>
            <a:picLocks noChangeAspect="1" noChangeArrowheads="1"/>
          </p:cNvPicPr>
          <p:nvPr/>
        </p:nvPicPr>
        <p:blipFill>
          <a:blip r:embed="rId7" cstate="print"/>
          <a:srcRect/>
          <a:stretch>
            <a:fillRect/>
          </a:stretch>
        </p:blipFill>
        <p:spPr bwMode="auto">
          <a:xfrm>
            <a:off x="1115616" y="5229200"/>
            <a:ext cx="2232248" cy="324691"/>
          </a:xfrm>
          <a:prstGeom prst="rect">
            <a:avLst/>
          </a:prstGeom>
          <a:noFill/>
          <a:ln w="9525">
            <a:noFill/>
            <a:miter lim="800000"/>
            <a:headEnd/>
            <a:tailEnd/>
          </a:ln>
        </p:spPr>
      </p:pic>
      <p:pic>
        <p:nvPicPr>
          <p:cNvPr id="17" name="Picture 8"/>
          <p:cNvPicPr>
            <a:picLocks noChangeAspect="1" noChangeArrowheads="1"/>
          </p:cNvPicPr>
          <p:nvPr/>
        </p:nvPicPr>
        <p:blipFill>
          <a:blip r:embed="rId8" cstate="print"/>
          <a:srcRect/>
          <a:stretch>
            <a:fillRect/>
          </a:stretch>
        </p:blipFill>
        <p:spPr bwMode="auto">
          <a:xfrm>
            <a:off x="2267744" y="5589240"/>
            <a:ext cx="5184576" cy="681401"/>
          </a:xfrm>
          <a:prstGeom prst="rect">
            <a:avLst/>
          </a:prstGeom>
          <a:noFill/>
          <a:ln w="9525">
            <a:noFill/>
            <a:miter lim="800000"/>
            <a:headEnd/>
            <a:tailEnd/>
          </a:ln>
        </p:spPr>
      </p:pic>
      <p:sp>
        <p:nvSpPr>
          <p:cNvPr id="18" name="文本框 17"/>
          <p:cNvSpPr txBox="1"/>
          <p:nvPr/>
        </p:nvSpPr>
        <p:spPr>
          <a:xfrm>
            <a:off x="667544" y="1355790"/>
            <a:ext cx="3200400" cy="461665"/>
          </a:xfrm>
          <a:prstGeom prst="rect">
            <a:avLst/>
          </a:prstGeom>
          <a:noFill/>
        </p:spPr>
        <p:txBody>
          <a:bodyPr wrap="square" rtlCol="0">
            <a:spAutoFit/>
          </a:bodyPr>
          <a:lstStyle/>
          <a:p>
            <a:r>
              <a:rPr lang="en-US" altLang="zh-CN" sz="2400" dirty="0"/>
              <a:t>Romberg</a:t>
            </a:r>
            <a:r>
              <a:rPr lang="zh-CN" altLang="en-US" sz="2400" dirty="0"/>
              <a:t>外推</a:t>
            </a:r>
            <a:r>
              <a:rPr lang="zh-CN" altLang="en-US" sz="2400" dirty="0" smtClean="0"/>
              <a:t>方法：</a:t>
            </a:r>
            <a:endParaRPr lang="zh-CN" altLang="en-US" sz="2400" dirty="0"/>
          </a:p>
        </p:txBody>
      </p:sp>
    </p:spTree>
    <p:extLst>
      <p:ext uri="{BB962C8B-B14F-4D97-AF65-F5344CB8AC3E}">
        <p14:creationId xmlns:p14="http://schemas.microsoft.com/office/powerpoint/2010/main" val="22297149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4 Fourth Chapter</a:t>
            </a:r>
          </a:p>
        </p:txBody>
      </p:sp>
      <p:pic>
        <p:nvPicPr>
          <p:cNvPr id="3" name="Picture 2"/>
          <p:cNvPicPr>
            <a:picLocks noChangeAspect="1" noChangeArrowheads="1"/>
          </p:cNvPicPr>
          <p:nvPr/>
        </p:nvPicPr>
        <p:blipFill>
          <a:blip r:embed="rId2" cstate="print"/>
          <a:srcRect/>
          <a:stretch>
            <a:fillRect/>
          </a:stretch>
        </p:blipFill>
        <p:spPr bwMode="auto">
          <a:xfrm>
            <a:off x="539551" y="1340768"/>
            <a:ext cx="7947305" cy="4320480"/>
          </a:xfrm>
          <a:prstGeom prst="rect">
            <a:avLst/>
          </a:prstGeom>
          <a:noFill/>
          <a:ln w="9525">
            <a:noFill/>
            <a:miter lim="800000"/>
            <a:headEnd/>
            <a:tailEnd/>
          </a:ln>
        </p:spPr>
      </p:pic>
    </p:spTree>
    <p:extLst>
      <p:ext uri="{BB962C8B-B14F-4D97-AF65-F5344CB8AC3E}">
        <p14:creationId xmlns:p14="http://schemas.microsoft.com/office/powerpoint/2010/main" val="35840933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ts val="4105"/>
              </a:lnSpc>
            </a:pPr>
            <a:r>
              <a:rPr lang="en-US" sz="6000" dirty="0" smtClean="0">
                <a:latin typeface="Times New Roman" panose="02020603050405020304" pitchFamily="18" charset="0"/>
                <a:cs typeface="Microsoft JhengHei"/>
              </a:rPr>
              <a:t>Outline</a:t>
            </a:r>
            <a:r>
              <a:rPr lang="en-US" altLang="zh-CN" sz="6000" dirty="0" smtClean="0">
                <a:latin typeface="Times New Roman" panose="02020603050405020304" pitchFamily="18" charset="0"/>
                <a:cs typeface="Microsoft JhengHei"/>
              </a:rPr>
              <a:t>-2</a:t>
            </a:r>
            <a:endParaRPr sz="6000" dirty="0">
              <a:latin typeface="Times New Roman" panose="02020603050405020304" pitchFamily="18" charset="0"/>
              <a:cs typeface="Microsoft JhengHei"/>
            </a:endParaRPr>
          </a:p>
        </p:txBody>
      </p:sp>
      <p:sp>
        <p:nvSpPr>
          <p:cNvPr id="3" name="object 3"/>
          <p:cNvSpPr/>
          <p:nvPr/>
        </p:nvSpPr>
        <p:spPr>
          <a:xfrm>
            <a:off x="918527" y="1306957"/>
            <a:ext cx="278891" cy="284988"/>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1338072" y="1165352"/>
            <a:ext cx="7345045" cy="568198"/>
          </a:xfrm>
          <a:prstGeom prst="rect">
            <a:avLst/>
          </a:prstGeom>
        </p:spPr>
        <p:txBody>
          <a:bodyPr vert="horz" wrap="square" lIns="0" tIns="0" rIns="0" bIns="0" rtlCol="0">
            <a:noAutofit/>
          </a:bodyPr>
          <a:lstStyle/>
          <a:p>
            <a:pPr marL="12700">
              <a:lnSpc>
                <a:spcPct val="100000"/>
              </a:lnSpc>
            </a:pPr>
            <a:r>
              <a:rPr lang="en-US" sz="3600" dirty="0" smtClean="0">
                <a:latin typeface="Times New Roman" panose="02020603050405020304" pitchFamily="18" charset="0"/>
                <a:cs typeface="Microsoft JhengHei"/>
              </a:rPr>
              <a:t>6 Sixth Chapter</a:t>
            </a:r>
            <a:r>
              <a:rPr lang="en-US" sz="3600" dirty="0" smtClean="0">
                <a:solidFill>
                  <a:srgbClr val="FF0000"/>
                </a:solidFill>
                <a:latin typeface="Times New Roman" panose="02020603050405020304" pitchFamily="18" charset="0"/>
                <a:cs typeface="Microsoft JhengHei"/>
              </a:rPr>
              <a:t>33</a:t>
            </a:r>
            <a:endParaRPr sz="3600" dirty="0">
              <a:solidFill>
                <a:srgbClr val="FF0000"/>
              </a:solidFill>
              <a:latin typeface="Times New Roman" panose="02020603050405020304" pitchFamily="18" charset="0"/>
              <a:cs typeface="Microsoft JhengHei"/>
            </a:endParaRPr>
          </a:p>
        </p:txBody>
      </p:sp>
      <p:sp>
        <p:nvSpPr>
          <p:cNvPr id="5" name="object 5"/>
          <p:cNvSpPr/>
          <p:nvPr/>
        </p:nvSpPr>
        <p:spPr>
          <a:xfrm>
            <a:off x="918524" y="2309342"/>
            <a:ext cx="278891" cy="284988"/>
          </a:xfrm>
          <a:prstGeom prst="rect">
            <a:avLst/>
          </a:prstGeom>
          <a:blipFill>
            <a:blip r:embed="rId2" cstate="print"/>
            <a:stretch>
              <a:fillRect/>
            </a:stretch>
          </a:blipFill>
        </p:spPr>
        <p:txBody>
          <a:bodyPr wrap="square" lIns="0" tIns="0" rIns="0" bIns="0" rtlCol="0">
            <a:noAutofit/>
          </a:bodyPr>
          <a:lstStyle/>
          <a:p>
            <a:endParaRPr/>
          </a:p>
        </p:txBody>
      </p:sp>
      <p:sp>
        <p:nvSpPr>
          <p:cNvPr id="6" name="object 4"/>
          <p:cNvSpPr txBox="1"/>
          <p:nvPr/>
        </p:nvSpPr>
        <p:spPr>
          <a:xfrm>
            <a:off x="1359407" y="2112073"/>
            <a:ext cx="7345045" cy="568198"/>
          </a:xfrm>
          <a:prstGeom prst="rect">
            <a:avLst/>
          </a:prstGeom>
        </p:spPr>
        <p:txBody>
          <a:bodyPr vert="horz" wrap="square" lIns="0" tIns="0" rIns="0" bIns="0" rtlCol="0">
            <a:noAutofit/>
          </a:bodyPr>
          <a:lstStyle/>
          <a:p>
            <a:pPr marL="12700">
              <a:lnSpc>
                <a:spcPct val="100000"/>
              </a:lnSpc>
            </a:pPr>
            <a:r>
              <a:rPr lang="en-US" sz="3600" dirty="0" smtClean="0">
                <a:latin typeface="Times New Roman" panose="02020603050405020304" pitchFamily="18" charset="0"/>
                <a:cs typeface="Microsoft JhengHei"/>
              </a:rPr>
              <a:t>7 Seventh Chapter</a:t>
            </a:r>
            <a:r>
              <a:rPr lang="en-US" sz="3600" dirty="0" smtClean="0">
                <a:solidFill>
                  <a:srgbClr val="FF0000"/>
                </a:solidFill>
                <a:latin typeface="Times New Roman" panose="02020603050405020304" pitchFamily="18" charset="0"/>
                <a:cs typeface="Microsoft JhengHei"/>
              </a:rPr>
              <a:t>35</a:t>
            </a:r>
            <a:endParaRPr sz="3600" dirty="0">
              <a:solidFill>
                <a:srgbClr val="FF0000"/>
              </a:solidFill>
              <a:latin typeface="Times New Roman" panose="02020603050405020304" pitchFamily="18" charset="0"/>
              <a:cs typeface="Microsoft JhengHei"/>
            </a:endParaRPr>
          </a:p>
        </p:txBody>
      </p:sp>
      <p:sp>
        <p:nvSpPr>
          <p:cNvPr id="7" name="object 5"/>
          <p:cNvSpPr/>
          <p:nvPr/>
        </p:nvSpPr>
        <p:spPr>
          <a:xfrm>
            <a:off x="918526" y="3200400"/>
            <a:ext cx="278891" cy="284988"/>
          </a:xfrm>
          <a:prstGeom prst="rect">
            <a:avLst/>
          </a:prstGeom>
          <a:blipFill>
            <a:blip r:embed="rId2" cstate="print"/>
            <a:stretch>
              <a:fillRect/>
            </a:stretch>
          </a:blipFill>
        </p:spPr>
        <p:txBody>
          <a:bodyPr wrap="square" lIns="0" tIns="0" rIns="0" bIns="0" rtlCol="0">
            <a:noAutofit/>
          </a:bodyPr>
          <a:lstStyle/>
          <a:p>
            <a:endParaRPr/>
          </a:p>
        </p:txBody>
      </p:sp>
      <p:sp>
        <p:nvSpPr>
          <p:cNvPr id="8" name="object 5"/>
          <p:cNvSpPr/>
          <p:nvPr/>
        </p:nvSpPr>
        <p:spPr>
          <a:xfrm>
            <a:off x="918524" y="4175616"/>
            <a:ext cx="278891" cy="284988"/>
          </a:xfrm>
          <a:prstGeom prst="rect">
            <a:avLst/>
          </a:prstGeom>
          <a:blipFill>
            <a:blip r:embed="rId2" cstate="print"/>
            <a:stretch>
              <a:fillRect/>
            </a:stretch>
          </a:blipFill>
        </p:spPr>
        <p:txBody>
          <a:bodyPr wrap="square" lIns="0" tIns="0" rIns="0" bIns="0" rtlCol="0">
            <a:noAutofit/>
          </a:bodyPr>
          <a:lstStyle/>
          <a:p>
            <a:endParaRPr/>
          </a:p>
        </p:txBody>
      </p:sp>
      <p:sp>
        <p:nvSpPr>
          <p:cNvPr id="9" name="object 5"/>
          <p:cNvSpPr/>
          <p:nvPr/>
        </p:nvSpPr>
        <p:spPr>
          <a:xfrm>
            <a:off x="918524" y="5086206"/>
            <a:ext cx="278891" cy="284988"/>
          </a:xfrm>
          <a:prstGeom prst="rect">
            <a:avLst/>
          </a:prstGeom>
          <a:blipFill>
            <a:blip r:embed="rId2" cstate="print"/>
            <a:stretch>
              <a:fillRect/>
            </a:stretch>
          </a:blipFill>
        </p:spPr>
        <p:txBody>
          <a:bodyPr wrap="square" lIns="0" tIns="0" rIns="0" bIns="0" rtlCol="0">
            <a:noAutofit/>
          </a:bodyPr>
          <a:lstStyle/>
          <a:p>
            <a:endParaRPr/>
          </a:p>
        </p:txBody>
      </p:sp>
      <p:sp>
        <p:nvSpPr>
          <p:cNvPr id="11" name="object 4"/>
          <p:cNvSpPr txBox="1"/>
          <p:nvPr/>
        </p:nvSpPr>
        <p:spPr>
          <a:xfrm>
            <a:off x="1371600" y="3058795"/>
            <a:ext cx="7345045" cy="568198"/>
          </a:xfrm>
          <a:prstGeom prst="rect">
            <a:avLst/>
          </a:prstGeom>
        </p:spPr>
        <p:txBody>
          <a:bodyPr vert="horz" wrap="square" lIns="0" tIns="0" rIns="0" bIns="0" rtlCol="0">
            <a:noAutofit/>
          </a:bodyPr>
          <a:lstStyle/>
          <a:p>
            <a:pPr marL="12700">
              <a:lnSpc>
                <a:spcPct val="100000"/>
              </a:lnSpc>
            </a:pPr>
            <a:r>
              <a:rPr lang="en-US" sz="3600" dirty="0" smtClean="0">
                <a:latin typeface="Times New Roman" panose="02020603050405020304" pitchFamily="18" charset="0"/>
                <a:cs typeface="Microsoft JhengHei"/>
              </a:rPr>
              <a:t>8 Eighth Chapter</a:t>
            </a:r>
            <a:r>
              <a:rPr lang="en-US" sz="3600" dirty="0" smtClean="0">
                <a:solidFill>
                  <a:srgbClr val="FF0000"/>
                </a:solidFill>
                <a:latin typeface="Times New Roman" panose="02020603050405020304" pitchFamily="18" charset="0"/>
                <a:cs typeface="Microsoft JhengHei"/>
              </a:rPr>
              <a:t>28</a:t>
            </a:r>
            <a:endParaRPr sz="3600" dirty="0">
              <a:solidFill>
                <a:srgbClr val="FF0000"/>
              </a:solidFill>
              <a:latin typeface="Times New Roman" panose="02020603050405020304" pitchFamily="18" charset="0"/>
              <a:cs typeface="Microsoft JhengHei"/>
            </a:endParaRPr>
          </a:p>
        </p:txBody>
      </p:sp>
      <p:sp>
        <p:nvSpPr>
          <p:cNvPr id="12" name="object 4"/>
          <p:cNvSpPr txBox="1"/>
          <p:nvPr/>
        </p:nvSpPr>
        <p:spPr>
          <a:xfrm>
            <a:off x="1359406" y="4005517"/>
            <a:ext cx="7345045" cy="568198"/>
          </a:xfrm>
          <a:prstGeom prst="rect">
            <a:avLst/>
          </a:prstGeom>
        </p:spPr>
        <p:txBody>
          <a:bodyPr vert="horz" wrap="square" lIns="0" tIns="0" rIns="0" bIns="0" rtlCol="0">
            <a:noAutofit/>
          </a:bodyPr>
          <a:lstStyle/>
          <a:p>
            <a:pPr marL="12700">
              <a:lnSpc>
                <a:spcPct val="100000"/>
              </a:lnSpc>
            </a:pPr>
            <a:r>
              <a:rPr lang="en-US" sz="3600" dirty="0" smtClean="0">
                <a:latin typeface="Times New Roman" panose="02020603050405020304" pitchFamily="18" charset="0"/>
                <a:cs typeface="Microsoft JhengHei"/>
              </a:rPr>
              <a:t>9 Ninth Chapter</a:t>
            </a:r>
            <a:r>
              <a:rPr lang="en-US" sz="3600" dirty="0" smtClean="0">
                <a:solidFill>
                  <a:srgbClr val="FF0000"/>
                </a:solidFill>
                <a:latin typeface="Times New Roman" panose="02020603050405020304" pitchFamily="18" charset="0"/>
                <a:cs typeface="Microsoft JhengHei"/>
              </a:rPr>
              <a:t>7</a:t>
            </a:r>
            <a:endParaRPr sz="3600" dirty="0">
              <a:solidFill>
                <a:srgbClr val="FF0000"/>
              </a:solidFill>
              <a:latin typeface="Times New Roman" panose="02020603050405020304" pitchFamily="18" charset="0"/>
              <a:cs typeface="Microsoft JhengHei"/>
            </a:endParaRPr>
          </a:p>
        </p:txBody>
      </p:sp>
      <p:sp>
        <p:nvSpPr>
          <p:cNvPr id="13" name="object 4"/>
          <p:cNvSpPr txBox="1"/>
          <p:nvPr/>
        </p:nvSpPr>
        <p:spPr>
          <a:xfrm>
            <a:off x="1371600" y="4952238"/>
            <a:ext cx="7345045" cy="568198"/>
          </a:xfrm>
          <a:prstGeom prst="rect">
            <a:avLst/>
          </a:prstGeom>
        </p:spPr>
        <p:txBody>
          <a:bodyPr vert="horz" wrap="square" lIns="0" tIns="0" rIns="0" bIns="0" rtlCol="0">
            <a:noAutofit/>
          </a:bodyPr>
          <a:lstStyle/>
          <a:p>
            <a:pPr marL="12700">
              <a:lnSpc>
                <a:spcPct val="100000"/>
              </a:lnSpc>
            </a:pPr>
            <a:r>
              <a:rPr lang="en-US" sz="3600" dirty="0" smtClean="0">
                <a:latin typeface="Times New Roman" panose="02020603050405020304" pitchFamily="18" charset="0"/>
                <a:cs typeface="Microsoft JhengHei"/>
              </a:rPr>
              <a:t>10 Conclusion</a:t>
            </a:r>
            <a:endParaRPr sz="3600" dirty="0">
              <a:latin typeface="Times New Roman" panose="02020603050405020304" pitchFamily="18" charset="0"/>
              <a:cs typeface="Microsoft JhengHei"/>
            </a:endParaRPr>
          </a:p>
        </p:txBody>
      </p:sp>
      <p:sp>
        <p:nvSpPr>
          <p:cNvPr id="14" name="文本框 13"/>
          <p:cNvSpPr txBox="1"/>
          <p:nvPr/>
        </p:nvSpPr>
        <p:spPr>
          <a:xfrm>
            <a:off x="5334000" y="1165352"/>
            <a:ext cx="3294251" cy="5262979"/>
          </a:xfrm>
          <a:prstGeom prst="rect">
            <a:avLst/>
          </a:prstGeom>
          <a:noFill/>
          <a:ln>
            <a:solidFill>
              <a:schemeClr val="tx1"/>
            </a:solidFill>
          </a:ln>
        </p:spPr>
        <p:txBody>
          <a:bodyPr wrap="square" rtlCol="0">
            <a:spAutoFit/>
          </a:bodyPr>
          <a:lstStyle/>
          <a:p>
            <a:r>
              <a:rPr lang="zh-CN" altLang="en-US" sz="2800" dirty="0"/>
              <a:t>解线性方程组</a:t>
            </a:r>
            <a:r>
              <a:rPr lang="zh-CN" altLang="en-US" sz="2800" dirty="0" smtClean="0"/>
              <a:t>的</a:t>
            </a:r>
            <a:r>
              <a:rPr lang="zh-CN" altLang="en-US" sz="2800" dirty="0"/>
              <a:t>迭代法</a:t>
            </a:r>
            <a:endParaRPr lang="en-US" altLang="zh-CN" sz="2800" dirty="0" smtClean="0"/>
          </a:p>
          <a:p>
            <a:endParaRPr lang="en-US" altLang="zh-CN" sz="2800" dirty="0"/>
          </a:p>
          <a:p>
            <a:r>
              <a:rPr lang="zh-CN" altLang="en-US" sz="2800" dirty="0" smtClean="0"/>
              <a:t>非线性方程与方程组的数值解法</a:t>
            </a:r>
            <a:endParaRPr lang="en-US" altLang="zh-CN" sz="2800" dirty="0" smtClean="0"/>
          </a:p>
          <a:p>
            <a:endParaRPr lang="en-US" altLang="zh-CN" sz="2800" dirty="0"/>
          </a:p>
          <a:p>
            <a:r>
              <a:rPr lang="zh-CN" altLang="en-US" sz="2800" dirty="0" smtClean="0"/>
              <a:t>矩阵特征值的计算</a:t>
            </a:r>
            <a:endParaRPr lang="en-US" altLang="zh-CN" sz="2800" dirty="0"/>
          </a:p>
          <a:p>
            <a:endParaRPr lang="en-US" altLang="zh-CN" sz="2800" dirty="0" smtClean="0"/>
          </a:p>
          <a:p>
            <a:r>
              <a:rPr lang="zh-CN" altLang="en-US" sz="2800" dirty="0" smtClean="0"/>
              <a:t>常微分方程初值问题数值解法</a:t>
            </a:r>
            <a:endParaRPr lang="en-US" altLang="zh-CN" sz="2800" dirty="0" smtClean="0"/>
          </a:p>
          <a:p>
            <a:endParaRPr lang="en-US" altLang="zh-CN" sz="2800" dirty="0"/>
          </a:p>
          <a:p>
            <a:r>
              <a:rPr lang="zh-CN" altLang="en-US" sz="2800" dirty="0"/>
              <a:t>总结</a:t>
            </a:r>
            <a:endParaRPr lang="en-US" altLang="zh-CN" sz="2800" dirty="0"/>
          </a:p>
        </p:txBody>
      </p:sp>
      <p:sp>
        <p:nvSpPr>
          <p:cNvPr id="10" name="文本框 9"/>
          <p:cNvSpPr txBox="1"/>
          <p:nvPr/>
        </p:nvSpPr>
        <p:spPr>
          <a:xfrm>
            <a:off x="304800" y="5535131"/>
            <a:ext cx="4876800" cy="1015663"/>
          </a:xfrm>
          <a:prstGeom prst="rect">
            <a:avLst/>
          </a:prstGeom>
          <a:noFill/>
        </p:spPr>
        <p:txBody>
          <a:bodyPr wrap="square" rtlCol="0">
            <a:spAutoFit/>
          </a:bodyPr>
          <a:lstStyle/>
          <a:p>
            <a:r>
              <a:rPr lang="zh-CN" altLang="en-US" sz="2000" b="1" dirty="0" smtClean="0"/>
              <a:t>实验截至日期：</a:t>
            </a:r>
            <a:r>
              <a:rPr lang="en-US" altLang="zh-CN" sz="2000" b="1" dirty="0" smtClean="0"/>
              <a:t>2016</a:t>
            </a:r>
            <a:r>
              <a:rPr lang="zh-CN" altLang="en-US" sz="2000" b="1" dirty="0" smtClean="0"/>
              <a:t>年</a:t>
            </a:r>
            <a:r>
              <a:rPr lang="en-US" altLang="zh-CN" sz="2000" b="1" dirty="0" smtClean="0"/>
              <a:t>6</a:t>
            </a:r>
            <a:r>
              <a:rPr lang="zh-CN" altLang="en-US" sz="2000" b="1" dirty="0" smtClean="0"/>
              <a:t>月</a:t>
            </a:r>
            <a:r>
              <a:rPr lang="en-US" altLang="zh-CN" sz="2000" b="1" dirty="0" smtClean="0"/>
              <a:t>5</a:t>
            </a:r>
            <a:r>
              <a:rPr lang="zh-CN" altLang="en-US" sz="2000" b="1" dirty="0" smtClean="0"/>
              <a:t>日</a:t>
            </a:r>
            <a:endParaRPr lang="en-US" altLang="zh-CN" sz="2000" b="1" dirty="0" smtClean="0"/>
          </a:p>
          <a:p>
            <a:r>
              <a:rPr lang="zh-CN" altLang="en-US" sz="2000" b="1" dirty="0" smtClean="0"/>
              <a:t>考试日期：</a:t>
            </a:r>
            <a:r>
              <a:rPr lang="en-US" altLang="zh-CN" sz="2000" b="1" dirty="0" smtClean="0"/>
              <a:t>2016</a:t>
            </a:r>
            <a:r>
              <a:rPr lang="zh-CN" altLang="en-US" sz="2000" b="1" dirty="0" smtClean="0"/>
              <a:t>年</a:t>
            </a:r>
            <a:r>
              <a:rPr lang="en-US" altLang="zh-CN" sz="2000" b="1" dirty="0" smtClean="0"/>
              <a:t>6</a:t>
            </a:r>
            <a:r>
              <a:rPr lang="zh-CN" altLang="en-US" sz="2000" b="1" dirty="0" smtClean="0"/>
              <a:t>月</a:t>
            </a:r>
            <a:r>
              <a:rPr lang="en-US" altLang="zh-CN" sz="2000" b="1" dirty="0" smtClean="0"/>
              <a:t>14</a:t>
            </a:r>
            <a:r>
              <a:rPr lang="zh-CN" altLang="en-US" sz="2000" b="1" dirty="0" smtClean="0"/>
              <a:t>日下午</a:t>
            </a:r>
            <a:endParaRPr lang="en-US" altLang="zh-CN" sz="2000" b="1" dirty="0" smtClean="0"/>
          </a:p>
          <a:p>
            <a:r>
              <a:rPr lang="zh-CN" altLang="en-US" sz="2000" b="1" dirty="0" smtClean="0"/>
              <a:t>实验批阅完成时间：考试之前</a:t>
            </a:r>
            <a:endParaRPr lang="zh-CN" altLang="en-US" sz="2000" b="1" dirty="0"/>
          </a:p>
        </p:txBody>
      </p:sp>
    </p:spTree>
    <p:extLst>
      <p:ext uri="{BB962C8B-B14F-4D97-AF65-F5344CB8AC3E}">
        <p14:creationId xmlns:p14="http://schemas.microsoft.com/office/powerpoint/2010/main" val="16598595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4 Fourth Chapter</a:t>
            </a:r>
          </a:p>
        </p:txBody>
      </p:sp>
      <p:pic>
        <p:nvPicPr>
          <p:cNvPr id="3" name="图片 2"/>
          <p:cNvPicPr>
            <a:picLocks noChangeAspect="1"/>
          </p:cNvPicPr>
          <p:nvPr/>
        </p:nvPicPr>
        <p:blipFill>
          <a:blip r:embed="rId2"/>
          <a:stretch>
            <a:fillRect/>
          </a:stretch>
        </p:blipFill>
        <p:spPr>
          <a:xfrm>
            <a:off x="152400" y="1219200"/>
            <a:ext cx="7391400" cy="5477498"/>
          </a:xfrm>
          <a:prstGeom prst="rect">
            <a:avLst/>
          </a:prstGeom>
          <a:ln>
            <a:solidFill>
              <a:schemeClr val="tx1"/>
            </a:solidFill>
          </a:ln>
        </p:spPr>
      </p:pic>
    </p:spTree>
    <p:extLst>
      <p:ext uri="{BB962C8B-B14F-4D97-AF65-F5344CB8AC3E}">
        <p14:creationId xmlns:p14="http://schemas.microsoft.com/office/powerpoint/2010/main" val="11110631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4 Fourth Chapter</a:t>
            </a:r>
          </a:p>
        </p:txBody>
      </p:sp>
      <p:pic>
        <p:nvPicPr>
          <p:cNvPr id="4" name="图片 3"/>
          <p:cNvPicPr>
            <a:picLocks noChangeAspect="1"/>
          </p:cNvPicPr>
          <p:nvPr/>
        </p:nvPicPr>
        <p:blipFill>
          <a:blip r:embed="rId2"/>
          <a:stretch>
            <a:fillRect/>
          </a:stretch>
        </p:blipFill>
        <p:spPr>
          <a:xfrm>
            <a:off x="-33144" y="1828800"/>
            <a:ext cx="9177144" cy="4038600"/>
          </a:xfrm>
          <a:prstGeom prst="rect">
            <a:avLst/>
          </a:prstGeom>
        </p:spPr>
      </p:pic>
      <p:sp>
        <p:nvSpPr>
          <p:cNvPr id="5" name="内容占位符 2"/>
          <p:cNvSpPr txBox="1">
            <a:spLocks/>
          </p:cNvSpPr>
          <p:nvPr/>
        </p:nvSpPr>
        <p:spPr>
          <a:xfrm>
            <a:off x="566738" y="1341437"/>
            <a:ext cx="8001000" cy="411163"/>
          </a:xfrm>
          <a:prstGeom prst="rect">
            <a:avLst/>
          </a:prstGeom>
        </p:spPr>
        <p:txBody>
          <a:bodyPr wrap="square"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smtClean="0"/>
              <a:t>复合梯形公式、复合辛普森公式</a:t>
            </a:r>
            <a:endParaRPr lang="en-US" altLang="zh-CN" dirty="0" smtClean="0"/>
          </a:p>
          <a:p>
            <a:pPr marL="0" indent="0">
              <a:buNone/>
            </a:pP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marL="0" indent="0">
              <a:buNone/>
            </a:pPr>
            <a:endParaRPr lang="en-US" altLang="zh-CN" dirty="0" smtClean="0"/>
          </a:p>
        </p:txBody>
      </p:sp>
    </p:spTree>
    <p:extLst>
      <p:ext uri="{BB962C8B-B14F-4D97-AF65-F5344CB8AC3E}">
        <p14:creationId xmlns:p14="http://schemas.microsoft.com/office/powerpoint/2010/main" val="10545449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4 Fourth Chapter</a:t>
            </a:r>
          </a:p>
        </p:txBody>
      </p:sp>
      <p:sp>
        <p:nvSpPr>
          <p:cNvPr id="3" name="内容占位符 2"/>
          <p:cNvSpPr txBox="1">
            <a:spLocks/>
          </p:cNvSpPr>
          <p:nvPr/>
        </p:nvSpPr>
        <p:spPr>
          <a:xfrm>
            <a:off x="566738" y="1341437"/>
            <a:ext cx="8001000" cy="411163"/>
          </a:xfrm>
          <a:prstGeom prst="rect">
            <a:avLst/>
          </a:prstGeom>
        </p:spPr>
        <p:txBody>
          <a:bodyPr wrap="square"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smtClean="0"/>
              <a:t>复合高斯公式</a:t>
            </a:r>
            <a:endParaRPr lang="en-US" altLang="zh-CN" dirty="0" smtClean="0"/>
          </a:p>
          <a:p>
            <a:pPr marL="0" indent="0">
              <a:buNone/>
            </a:pP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marL="0" indent="0">
              <a:buNone/>
            </a:pPr>
            <a:endParaRPr lang="en-US" altLang="zh-CN" dirty="0" smtClean="0"/>
          </a:p>
        </p:txBody>
      </p:sp>
      <p:pic>
        <p:nvPicPr>
          <p:cNvPr id="7" name="图片 6"/>
          <p:cNvPicPr>
            <a:picLocks noChangeAspect="1"/>
          </p:cNvPicPr>
          <p:nvPr/>
        </p:nvPicPr>
        <p:blipFill>
          <a:blip r:embed="rId2"/>
          <a:stretch>
            <a:fillRect/>
          </a:stretch>
        </p:blipFill>
        <p:spPr>
          <a:xfrm>
            <a:off x="152400" y="2209800"/>
            <a:ext cx="8878662" cy="2209800"/>
          </a:xfrm>
          <a:prstGeom prst="rect">
            <a:avLst/>
          </a:prstGeom>
        </p:spPr>
      </p:pic>
    </p:spTree>
    <p:extLst>
      <p:ext uri="{BB962C8B-B14F-4D97-AF65-F5344CB8AC3E}">
        <p14:creationId xmlns:p14="http://schemas.microsoft.com/office/powerpoint/2010/main" val="35618730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5 Fifth Chapter</a:t>
            </a:r>
          </a:p>
        </p:txBody>
      </p:sp>
      <p:pic>
        <p:nvPicPr>
          <p:cNvPr id="6" name="图片 5"/>
          <p:cNvPicPr>
            <a:picLocks noChangeAspect="1"/>
          </p:cNvPicPr>
          <p:nvPr/>
        </p:nvPicPr>
        <p:blipFill>
          <a:blip r:embed="rId2"/>
          <a:stretch>
            <a:fillRect/>
          </a:stretch>
        </p:blipFill>
        <p:spPr>
          <a:xfrm>
            <a:off x="509809" y="1828800"/>
            <a:ext cx="8282085" cy="4876800"/>
          </a:xfrm>
          <a:prstGeom prst="rect">
            <a:avLst/>
          </a:prstGeom>
        </p:spPr>
      </p:pic>
      <p:sp>
        <p:nvSpPr>
          <p:cNvPr id="7" name="内容占位符 2"/>
          <p:cNvSpPr txBox="1">
            <a:spLocks/>
          </p:cNvSpPr>
          <p:nvPr/>
        </p:nvSpPr>
        <p:spPr>
          <a:xfrm>
            <a:off x="566738" y="1341437"/>
            <a:ext cx="8001000" cy="411163"/>
          </a:xfrm>
          <a:prstGeom prst="rect">
            <a:avLst/>
          </a:prstGeom>
        </p:spPr>
        <p:txBody>
          <a:bodyPr wrap="square"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smtClean="0"/>
              <a:t>实验</a:t>
            </a:r>
            <a:r>
              <a:rPr lang="en-US" altLang="zh-CN" dirty="0" smtClean="0"/>
              <a:t>5 </a:t>
            </a:r>
            <a:r>
              <a:rPr lang="zh-CN" altLang="en-US" dirty="0" smtClean="0"/>
              <a:t>线性方程组的直接解法</a:t>
            </a:r>
            <a:endParaRPr lang="en-US" altLang="zh-CN" dirty="0" smtClean="0"/>
          </a:p>
          <a:p>
            <a:endParaRPr lang="en-US" altLang="zh-CN" dirty="0" smtClean="0"/>
          </a:p>
          <a:p>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p:txBody>
      </p:sp>
    </p:spTree>
    <p:extLst>
      <p:ext uri="{BB962C8B-B14F-4D97-AF65-F5344CB8AC3E}">
        <p14:creationId xmlns:p14="http://schemas.microsoft.com/office/powerpoint/2010/main" val="39933955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5 Fifth Chapter</a:t>
            </a:r>
          </a:p>
        </p:txBody>
      </p:sp>
      <p:sp>
        <p:nvSpPr>
          <p:cNvPr id="4" name="文本框 3"/>
          <p:cNvSpPr txBox="1"/>
          <p:nvPr/>
        </p:nvSpPr>
        <p:spPr>
          <a:xfrm>
            <a:off x="152400" y="1066800"/>
            <a:ext cx="8991600" cy="5632311"/>
          </a:xfrm>
          <a:prstGeom prst="rect">
            <a:avLst/>
          </a:prstGeom>
          <a:noFill/>
        </p:spPr>
        <p:txBody>
          <a:bodyPr wrap="square" rtlCol="0">
            <a:spAutoFit/>
          </a:bodyPr>
          <a:lstStyle/>
          <a:p>
            <a:r>
              <a:rPr lang="en-US" altLang="zh-CN" sz="2400" dirty="0" smtClean="0"/>
              <a:t>—</a:t>
            </a:r>
            <a:r>
              <a:rPr lang="zh-CN" altLang="en-US" sz="2400" dirty="0"/>
              <a:t>考察知识点</a:t>
            </a:r>
            <a:r>
              <a:rPr lang="en-US" altLang="zh-CN" sz="2400" dirty="0" smtClean="0"/>
              <a:t>—</a:t>
            </a:r>
            <a:endParaRPr lang="en-US" altLang="zh-CN" sz="2400" dirty="0"/>
          </a:p>
          <a:p>
            <a:r>
              <a:rPr lang="zh-CN" altLang="en-US" sz="2400" dirty="0"/>
              <a:t>三角分解</a:t>
            </a:r>
            <a:endParaRPr lang="en-US" altLang="zh-CN" sz="2400" dirty="0"/>
          </a:p>
          <a:p>
            <a:r>
              <a:rPr lang="zh-CN" altLang="en-US" sz="2400" dirty="0" smtClean="0"/>
              <a:t>平方根法</a:t>
            </a:r>
            <a:endParaRPr lang="en-US" altLang="zh-CN" sz="2400" dirty="0" smtClean="0"/>
          </a:p>
          <a:p>
            <a:endParaRPr lang="en-US" altLang="zh-CN" sz="2400" dirty="0"/>
          </a:p>
          <a:p>
            <a:r>
              <a:rPr lang="zh-CN" altLang="en-US" sz="2400" dirty="0">
                <a:latin typeface="Times New Roman" panose="02020603050405020304" pitchFamily="18" charset="0"/>
              </a:rPr>
              <a:t>实验插曲：</a:t>
            </a:r>
            <a:endParaRPr lang="en-US" altLang="zh-CN" sz="2400" dirty="0">
              <a:latin typeface="Times New Roman" panose="02020603050405020304" pitchFamily="18" charset="0"/>
            </a:endParaRPr>
          </a:p>
          <a:p>
            <a:r>
              <a:rPr lang="zh-CN" altLang="en-US" sz="2400" dirty="0">
                <a:latin typeface="Times New Roman" panose="02020603050405020304" pitchFamily="18" charset="0"/>
              </a:rPr>
              <a:t>实验作业补充：</a:t>
            </a:r>
          </a:p>
          <a:p>
            <a:r>
              <a:rPr lang="en-US" altLang="zh-CN" sz="2400" dirty="0">
                <a:latin typeface="Times New Roman" panose="02020603050405020304" pitchFamily="18" charset="0"/>
              </a:rPr>
              <a:t>1</a:t>
            </a:r>
            <a:r>
              <a:rPr lang="zh-CN" altLang="en-US" sz="2400" dirty="0">
                <a:latin typeface="Times New Roman" panose="02020603050405020304" pitchFamily="18" charset="0"/>
              </a:rPr>
              <a:t>、矩阵三角分解是采用直接三角分解法还是选主元的三角分解法？</a:t>
            </a:r>
          </a:p>
          <a:p>
            <a:r>
              <a:rPr lang="zh-CN" altLang="en-US" sz="2400" dirty="0">
                <a:latin typeface="Times New Roman" panose="02020603050405020304" pitchFamily="18" charset="0"/>
              </a:rPr>
              <a:t>答：两者均可。</a:t>
            </a:r>
          </a:p>
          <a:p>
            <a:r>
              <a:rPr lang="en-US" altLang="zh-CN" sz="2400" dirty="0">
                <a:latin typeface="Times New Roman" panose="02020603050405020304" pitchFamily="18" charset="0"/>
              </a:rPr>
              <a:t>2</a:t>
            </a:r>
            <a:r>
              <a:rPr lang="zh-CN" altLang="en-US" sz="2400" dirty="0">
                <a:latin typeface="Times New Roman" panose="02020603050405020304" pitchFamily="18" charset="0"/>
              </a:rPr>
              <a:t>、右端项</a:t>
            </a:r>
            <a:r>
              <a:rPr lang="en-US" altLang="zh-CN" sz="2400" dirty="0">
                <a:latin typeface="Times New Roman" panose="02020603050405020304" pitchFamily="18" charset="0"/>
              </a:rPr>
              <a:t>b</a:t>
            </a:r>
            <a:r>
              <a:rPr lang="zh-CN" altLang="en-US" sz="2400" dirty="0">
                <a:latin typeface="Times New Roman" panose="02020603050405020304" pitchFamily="18" charset="0"/>
              </a:rPr>
              <a:t>产生</a:t>
            </a:r>
            <a:r>
              <a:rPr lang="en-US" altLang="zh-CN" sz="2400" dirty="0">
                <a:latin typeface="Times New Roman" panose="02020603050405020304" pitchFamily="18" charset="0"/>
              </a:rPr>
              <a:t>10e-7</a:t>
            </a:r>
            <a:r>
              <a:rPr lang="zh-CN" altLang="en-US" sz="2400" dirty="0">
                <a:latin typeface="Times New Roman" panose="02020603050405020304" pitchFamily="18" charset="0"/>
              </a:rPr>
              <a:t>的扰动如何理解？</a:t>
            </a:r>
          </a:p>
          <a:p>
            <a:r>
              <a:rPr lang="zh-CN" altLang="en-US" sz="2400" dirty="0">
                <a:latin typeface="Times New Roman" panose="02020603050405020304" pitchFamily="18" charset="0"/>
              </a:rPr>
              <a:t>答：以下是三种合理的扰动方案：</a:t>
            </a:r>
          </a:p>
          <a:p>
            <a:r>
              <a:rPr lang="en-US" altLang="zh-CN" sz="2400" dirty="0">
                <a:latin typeface="Times New Roman" panose="02020603050405020304" pitchFamily="18" charset="0"/>
              </a:rPr>
              <a:t>[1]b</a:t>
            </a:r>
            <a:r>
              <a:rPr lang="zh-CN" altLang="en-US" sz="2400" dirty="0">
                <a:latin typeface="Times New Roman" panose="02020603050405020304" pitchFamily="18" charset="0"/>
              </a:rPr>
              <a:t>的每一个元素都增加或减少</a:t>
            </a:r>
            <a:r>
              <a:rPr lang="en-US" altLang="zh-CN" sz="2400" dirty="0">
                <a:latin typeface="Times New Roman" panose="02020603050405020304" pitchFamily="18" charset="0"/>
              </a:rPr>
              <a:t>10e-7</a:t>
            </a:r>
            <a:r>
              <a:rPr lang="zh-CN" altLang="en-US" sz="2400" dirty="0">
                <a:latin typeface="Times New Roman" panose="02020603050405020304" pitchFamily="18" charset="0"/>
              </a:rPr>
              <a:t>；</a:t>
            </a:r>
            <a:r>
              <a:rPr lang="en-US" altLang="zh-CN" sz="2400" dirty="0">
                <a:latin typeface="Times New Roman" panose="02020603050405020304" pitchFamily="18" charset="0"/>
              </a:rPr>
              <a:t>[2] b</a:t>
            </a:r>
            <a:r>
              <a:rPr lang="zh-CN" altLang="en-US" sz="2400" dirty="0">
                <a:latin typeface="Times New Roman" panose="02020603050405020304" pitchFamily="18" charset="0"/>
              </a:rPr>
              <a:t>的偶数行元素均增加</a:t>
            </a:r>
            <a:r>
              <a:rPr lang="en-US" altLang="zh-CN" sz="2400" dirty="0">
                <a:latin typeface="Times New Roman" panose="02020603050405020304" pitchFamily="18" charset="0"/>
              </a:rPr>
              <a:t>10e-7</a:t>
            </a:r>
            <a:r>
              <a:rPr lang="zh-CN" altLang="en-US" sz="2400" dirty="0">
                <a:latin typeface="Times New Roman" panose="02020603050405020304" pitchFamily="18" charset="0"/>
              </a:rPr>
              <a:t>，奇数行元素均减少</a:t>
            </a:r>
            <a:r>
              <a:rPr lang="en-US" altLang="zh-CN" sz="2400" dirty="0">
                <a:latin typeface="Times New Roman" panose="02020603050405020304" pitchFamily="18" charset="0"/>
              </a:rPr>
              <a:t>10e-7</a:t>
            </a:r>
            <a:r>
              <a:rPr lang="zh-CN" altLang="en-US" sz="2400" dirty="0">
                <a:latin typeface="Times New Roman" panose="02020603050405020304" pitchFamily="18" charset="0"/>
              </a:rPr>
              <a:t>；</a:t>
            </a:r>
            <a:r>
              <a:rPr lang="en-US" altLang="zh-CN" sz="2400" dirty="0">
                <a:latin typeface="Times New Roman" panose="02020603050405020304" pitchFamily="18" charset="0"/>
              </a:rPr>
              <a:t>[3]b</a:t>
            </a:r>
            <a:r>
              <a:rPr lang="zh-CN" altLang="en-US" sz="2400" dirty="0">
                <a:latin typeface="Times New Roman" panose="02020603050405020304" pitchFamily="18" charset="0"/>
              </a:rPr>
              <a:t>的某一个元素增加或减少</a:t>
            </a:r>
            <a:r>
              <a:rPr lang="en-US" altLang="zh-CN" sz="2400" dirty="0">
                <a:latin typeface="Times New Roman" panose="02020603050405020304" pitchFamily="18" charset="0"/>
              </a:rPr>
              <a:t>10e-7</a:t>
            </a:r>
            <a:r>
              <a:rPr lang="zh-CN" altLang="en-US" sz="2400" dirty="0">
                <a:latin typeface="Times New Roman" panose="02020603050405020304" pitchFamily="18" charset="0"/>
              </a:rPr>
              <a:t>。</a:t>
            </a:r>
          </a:p>
          <a:p>
            <a:r>
              <a:rPr lang="zh-CN" altLang="en-US" sz="2400" dirty="0">
                <a:latin typeface="Times New Roman" panose="02020603050405020304" pitchFamily="18" charset="0"/>
              </a:rPr>
              <a:t>没有提交作业的同学建议选择第</a:t>
            </a:r>
            <a:r>
              <a:rPr lang="en-US" altLang="zh-CN" sz="2400" dirty="0">
                <a:latin typeface="Times New Roman" panose="02020603050405020304" pitchFamily="18" charset="0"/>
              </a:rPr>
              <a:t>[1][2]</a:t>
            </a:r>
            <a:r>
              <a:rPr lang="zh-CN" altLang="en-US" sz="2400" dirty="0">
                <a:latin typeface="Times New Roman" panose="02020603050405020304" pitchFamily="18" charset="0"/>
              </a:rPr>
              <a:t>种，已提交作业的同学可以不作修改</a:t>
            </a:r>
            <a:r>
              <a:rPr lang="zh-CN" altLang="en-US" sz="2400" dirty="0" smtClean="0">
                <a:latin typeface="Times New Roman" panose="02020603050405020304" pitchFamily="18" charset="0"/>
              </a:rPr>
              <a:t>。</a:t>
            </a:r>
            <a:endParaRPr lang="zh-CN" altLang="en-US" sz="2400" dirty="0">
              <a:latin typeface="Times New Roman" panose="02020603050405020304" pitchFamily="18" charset="0"/>
            </a:endParaRPr>
          </a:p>
        </p:txBody>
      </p:sp>
    </p:spTree>
    <p:extLst>
      <p:ext uri="{BB962C8B-B14F-4D97-AF65-F5344CB8AC3E}">
        <p14:creationId xmlns:p14="http://schemas.microsoft.com/office/powerpoint/2010/main" val="32218578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5 Fifth Chapter</a:t>
            </a:r>
          </a:p>
        </p:txBody>
      </p:sp>
      <p:sp>
        <p:nvSpPr>
          <p:cNvPr id="3" name="文本框 2"/>
          <p:cNvSpPr txBox="1"/>
          <p:nvPr/>
        </p:nvSpPr>
        <p:spPr>
          <a:xfrm>
            <a:off x="609600" y="1143000"/>
            <a:ext cx="3880104" cy="830997"/>
          </a:xfrm>
          <a:prstGeom prst="rect">
            <a:avLst/>
          </a:prstGeom>
          <a:noFill/>
          <a:ln>
            <a:solidFill>
              <a:schemeClr val="tx1"/>
            </a:solidFill>
          </a:ln>
        </p:spPr>
        <p:txBody>
          <a:bodyPr wrap="square" rtlCol="0">
            <a:spAutoFit/>
          </a:bodyPr>
          <a:lstStyle/>
          <a:p>
            <a:r>
              <a:rPr lang="zh-CN" altLang="en-US" sz="2400" b="1" dirty="0" smtClean="0">
                <a:solidFill>
                  <a:srgbClr val="FF0000"/>
                </a:solidFill>
              </a:rPr>
              <a:t>矩阵求逆：多种方法</a:t>
            </a:r>
            <a:endParaRPr lang="en-US" altLang="zh-CN" sz="2400" b="1" dirty="0" smtClean="0">
              <a:solidFill>
                <a:srgbClr val="FF0000"/>
              </a:solidFill>
            </a:endParaRPr>
          </a:p>
          <a:p>
            <a:r>
              <a:rPr lang="en-US" altLang="zh-CN" sz="2400" dirty="0" smtClean="0"/>
              <a:t>LU</a:t>
            </a:r>
            <a:r>
              <a:rPr lang="zh-CN" altLang="en-US" sz="2400" dirty="0" smtClean="0"/>
              <a:t>分解</a:t>
            </a:r>
            <a:endParaRPr lang="zh-CN" altLang="en-US" sz="2400" dirty="0"/>
          </a:p>
        </p:txBody>
      </p:sp>
      <p:pic>
        <p:nvPicPr>
          <p:cNvPr id="4" name="图片 3"/>
          <p:cNvPicPr>
            <a:picLocks noChangeAspect="1"/>
          </p:cNvPicPr>
          <p:nvPr/>
        </p:nvPicPr>
        <p:blipFill>
          <a:blip r:embed="rId2"/>
          <a:stretch>
            <a:fillRect/>
          </a:stretch>
        </p:blipFill>
        <p:spPr>
          <a:xfrm>
            <a:off x="533400" y="2010573"/>
            <a:ext cx="7634133" cy="4706076"/>
          </a:xfrm>
          <a:prstGeom prst="rect">
            <a:avLst/>
          </a:prstGeom>
        </p:spPr>
      </p:pic>
    </p:spTree>
    <p:extLst>
      <p:ext uri="{BB962C8B-B14F-4D97-AF65-F5344CB8AC3E}">
        <p14:creationId xmlns:p14="http://schemas.microsoft.com/office/powerpoint/2010/main" val="15241424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5 Fifth Chapter</a:t>
            </a:r>
          </a:p>
        </p:txBody>
      </p:sp>
      <p:sp>
        <p:nvSpPr>
          <p:cNvPr id="7" name="文本框 6"/>
          <p:cNvSpPr txBox="1"/>
          <p:nvPr/>
        </p:nvSpPr>
        <p:spPr>
          <a:xfrm>
            <a:off x="685800" y="1219200"/>
            <a:ext cx="6781800" cy="369332"/>
          </a:xfrm>
          <a:prstGeom prst="rect">
            <a:avLst/>
          </a:prstGeom>
          <a:noFill/>
          <a:ln>
            <a:solidFill>
              <a:schemeClr val="tx1"/>
            </a:solidFill>
          </a:ln>
        </p:spPr>
        <p:txBody>
          <a:bodyPr wrap="square" rtlCol="0">
            <a:spAutoFit/>
          </a:bodyPr>
          <a:lstStyle/>
          <a:p>
            <a:r>
              <a:rPr lang="zh-CN" altLang="en-US" dirty="0" smtClean="0"/>
              <a:t>平方根法（选做）</a:t>
            </a:r>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00808"/>
            <a:ext cx="8391525"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464" y="3211094"/>
            <a:ext cx="6984776" cy="3381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0524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5 Fifth Chapter</a:t>
            </a:r>
          </a:p>
        </p:txBody>
      </p:sp>
      <p:pic>
        <p:nvPicPr>
          <p:cNvPr id="6" name="图片 5"/>
          <p:cNvPicPr>
            <a:picLocks noChangeAspect="1"/>
          </p:cNvPicPr>
          <p:nvPr/>
        </p:nvPicPr>
        <p:blipFill>
          <a:blip r:embed="rId2"/>
          <a:stretch>
            <a:fillRect/>
          </a:stretch>
        </p:blipFill>
        <p:spPr>
          <a:xfrm>
            <a:off x="1295400" y="914400"/>
            <a:ext cx="6324600" cy="5877794"/>
          </a:xfrm>
          <a:prstGeom prst="rect">
            <a:avLst/>
          </a:prstGeom>
        </p:spPr>
      </p:pic>
    </p:spTree>
    <p:extLst>
      <p:ext uri="{BB962C8B-B14F-4D97-AF65-F5344CB8AC3E}">
        <p14:creationId xmlns:p14="http://schemas.microsoft.com/office/powerpoint/2010/main" val="11491746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5 Fifth Chapter</a:t>
            </a:r>
          </a:p>
        </p:txBody>
      </p:sp>
      <p:pic>
        <p:nvPicPr>
          <p:cNvPr id="4" name="图片 3"/>
          <p:cNvPicPr>
            <a:picLocks noChangeAspect="1"/>
          </p:cNvPicPr>
          <p:nvPr/>
        </p:nvPicPr>
        <p:blipFill>
          <a:blip r:embed="rId2"/>
          <a:stretch>
            <a:fillRect/>
          </a:stretch>
        </p:blipFill>
        <p:spPr>
          <a:xfrm>
            <a:off x="762000" y="1524000"/>
            <a:ext cx="6838950" cy="2333625"/>
          </a:xfrm>
          <a:prstGeom prst="rect">
            <a:avLst/>
          </a:prstGeom>
        </p:spPr>
      </p:pic>
      <p:pic>
        <p:nvPicPr>
          <p:cNvPr id="5" name="图片 4"/>
          <p:cNvPicPr>
            <a:picLocks noChangeAspect="1"/>
          </p:cNvPicPr>
          <p:nvPr/>
        </p:nvPicPr>
        <p:blipFill>
          <a:blip r:embed="rId3"/>
          <a:stretch>
            <a:fillRect/>
          </a:stretch>
        </p:blipFill>
        <p:spPr>
          <a:xfrm>
            <a:off x="609600" y="1119187"/>
            <a:ext cx="7391400" cy="5476875"/>
          </a:xfrm>
          <a:prstGeom prst="rect">
            <a:avLst/>
          </a:prstGeom>
        </p:spPr>
      </p:pic>
    </p:spTree>
    <p:extLst>
      <p:ext uri="{BB962C8B-B14F-4D97-AF65-F5344CB8AC3E}">
        <p14:creationId xmlns:p14="http://schemas.microsoft.com/office/powerpoint/2010/main" val="111392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smtClean="0">
                <a:latin typeface="Times New Roman" panose="02020603050405020304" pitchFamily="18" charset="0"/>
                <a:cs typeface="Microsoft JhengHei"/>
              </a:rPr>
              <a:t>Take a rest</a:t>
            </a:r>
            <a:endParaRPr lang="en-US" altLang="zh-CN" sz="6000" dirty="0">
              <a:latin typeface="Times New Roman" panose="02020603050405020304" pitchFamily="18" charset="0"/>
              <a:cs typeface="Microsoft JhengHei"/>
            </a:endParaRPr>
          </a:p>
        </p:txBody>
      </p:sp>
      <p:sp>
        <p:nvSpPr>
          <p:cNvPr id="3" name="文本框 2"/>
          <p:cNvSpPr txBox="1"/>
          <p:nvPr/>
        </p:nvSpPr>
        <p:spPr>
          <a:xfrm>
            <a:off x="609600" y="1447800"/>
            <a:ext cx="7557933" cy="3970318"/>
          </a:xfrm>
          <a:prstGeom prst="rect">
            <a:avLst/>
          </a:prstGeom>
          <a:noFill/>
        </p:spPr>
        <p:txBody>
          <a:bodyPr wrap="square" rtlCol="0">
            <a:spAutoFit/>
          </a:bodyPr>
          <a:lstStyle/>
          <a:p>
            <a:r>
              <a:rPr lang="zh-CN" altLang="en-US" sz="2800" dirty="0" smtClean="0"/>
              <a:t>有些知识点是不适合出实验题的，而有些知识点（算法）天生便很适合于出实验题，所以实验题的出题范围比较受限制。</a:t>
            </a:r>
            <a:endParaRPr lang="en-US" altLang="zh-CN" sz="2800" dirty="0" smtClean="0"/>
          </a:p>
          <a:p>
            <a:endParaRPr lang="en-US" altLang="zh-CN" sz="2800" dirty="0"/>
          </a:p>
          <a:p>
            <a:r>
              <a:rPr lang="zh-CN" altLang="en-US" sz="2800" dirty="0" smtClean="0"/>
              <a:t>课后作业也有类似的特点。</a:t>
            </a:r>
            <a:endParaRPr lang="en-US" altLang="zh-CN" sz="2800" dirty="0" smtClean="0"/>
          </a:p>
          <a:p>
            <a:endParaRPr lang="en-US" altLang="zh-CN" sz="2800" dirty="0" smtClean="0"/>
          </a:p>
          <a:p>
            <a:r>
              <a:rPr lang="zh-CN" altLang="en-US" sz="2800" dirty="0" smtClean="0"/>
              <a:t>关于实验题的难度仁者见仁智者见智，不过与我们设想的基本一致，大家更多地选择前期的题目、信息量较少的题目。</a:t>
            </a:r>
            <a:endParaRPr lang="zh-CN" altLang="en-US" sz="2800" dirty="0"/>
          </a:p>
        </p:txBody>
      </p:sp>
    </p:spTree>
    <p:extLst>
      <p:ext uri="{BB962C8B-B14F-4D97-AF65-F5344CB8AC3E}">
        <p14:creationId xmlns:p14="http://schemas.microsoft.com/office/powerpoint/2010/main" val="3850002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1</a:t>
            </a:r>
            <a:r>
              <a:rPr lang="en-US" altLang="zh-CN" sz="6000" dirty="0" smtClean="0">
                <a:latin typeface="Times New Roman" panose="02020603050405020304" pitchFamily="18" charset="0"/>
                <a:cs typeface="Microsoft JhengHei"/>
              </a:rPr>
              <a:t> Overview</a:t>
            </a:r>
            <a:endParaRPr lang="en-US" altLang="zh-CN" sz="6000" dirty="0">
              <a:latin typeface="Times New Roman" panose="02020603050405020304" pitchFamily="18" charset="0"/>
              <a:cs typeface="Microsoft JhengHei"/>
            </a:endParaRPr>
          </a:p>
        </p:txBody>
      </p:sp>
      <p:sp>
        <p:nvSpPr>
          <p:cNvPr id="3" name="文本框 2"/>
          <p:cNvSpPr txBox="1"/>
          <p:nvPr/>
        </p:nvSpPr>
        <p:spPr>
          <a:xfrm>
            <a:off x="228600" y="1202353"/>
            <a:ext cx="7239000" cy="4893647"/>
          </a:xfrm>
          <a:prstGeom prst="rect">
            <a:avLst/>
          </a:prstGeom>
          <a:noFill/>
        </p:spPr>
        <p:txBody>
          <a:bodyPr wrap="square" rtlCol="0">
            <a:spAutoFit/>
          </a:bodyPr>
          <a:lstStyle/>
          <a:p>
            <a:r>
              <a:rPr lang="zh-CN" altLang="en-US" sz="2400" dirty="0" smtClean="0"/>
              <a:t>一</a:t>
            </a:r>
            <a:r>
              <a:rPr lang="zh-CN" altLang="en-US" sz="2400" dirty="0"/>
              <a:t>、实验平台要求不限，程序语言采用基本高级语言（注：推荐使用</a:t>
            </a:r>
            <a:r>
              <a:rPr lang="en-US" altLang="zh-CN" sz="2400" dirty="0"/>
              <a:t>C/C++</a:t>
            </a:r>
            <a:r>
              <a:rPr lang="zh-CN" altLang="en-US" sz="2400" dirty="0"/>
              <a:t>，根据蔡老师课上要求不允许使用</a:t>
            </a:r>
            <a:r>
              <a:rPr lang="en-US" altLang="zh-CN" sz="2400" dirty="0"/>
              <a:t>python</a:t>
            </a:r>
            <a:r>
              <a:rPr lang="zh-CN" altLang="en-US" sz="2400" dirty="0"/>
              <a:t>、</a:t>
            </a:r>
            <a:r>
              <a:rPr lang="en-US" altLang="zh-CN" sz="2400" dirty="0" err="1"/>
              <a:t>matlab</a:t>
            </a:r>
            <a:r>
              <a:rPr lang="zh-CN" altLang="en-US" sz="2400" dirty="0"/>
              <a:t>、</a:t>
            </a:r>
            <a:r>
              <a:rPr lang="en-US" altLang="zh-CN" sz="2400" dirty="0" err="1"/>
              <a:t>mathematica</a:t>
            </a:r>
            <a:r>
              <a:rPr lang="zh-CN" altLang="en-US" sz="2400" dirty="0"/>
              <a:t>等语言，文档中说明的特殊情况除外，如绘图），目的在于使大家熟悉算法的整个过程而不是仅仅要求得出结果</a:t>
            </a:r>
            <a:r>
              <a:rPr lang="zh-CN" altLang="en-US" sz="2400" dirty="0" smtClean="0"/>
              <a:t>；</a:t>
            </a:r>
            <a:endParaRPr lang="zh-CN" altLang="en-US" sz="2400" dirty="0"/>
          </a:p>
          <a:p>
            <a:r>
              <a:rPr lang="zh-CN" altLang="en-US" sz="2400" dirty="0"/>
              <a:t>二、实验报告撰写格式：</a:t>
            </a:r>
            <a:r>
              <a:rPr lang="en-US" altLang="zh-CN" sz="2400" dirty="0"/>
              <a:t>1</a:t>
            </a:r>
            <a:r>
              <a:rPr lang="zh-CN" altLang="en-US" sz="2400" dirty="0"/>
              <a:t>）实验要求（实验题目和初始数据），</a:t>
            </a:r>
            <a:r>
              <a:rPr lang="en-US" altLang="zh-CN" sz="2400" dirty="0"/>
              <a:t>2</a:t>
            </a:r>
            <a:r>
              <a:rPr lang="zh-CN" altLang="en-US" sz="2400" dirty="0"/>
              <a:t>）算法描述（文字说明、伪代码或程序框图），</a:t>
            </a:r>
            <a:r>
              <a:rPr lang="en-US" altLang="zh-CN" sz="2400" dirty="0"/>
              <a:t>3</a:t>
            </a:r>
            <a:r>
              <a:rPr lang="zh-CN" altLang="en-US" sz="2400" dirty="0"/>
              <a:t>）程序清单（以附件形式给出，文本格式，和实验报告一起打包，可以附上相应的可执行文件），</a:t>
            </a:r>
            <a:r>
              <a:rPr lang="en-US" altLang="zh-CN" sz="2400" dirty="0"/>
              <a:t>4</a:t>
            </a:r>
            <a:r>
              <a:rPr lang="zh-CN" altLang="en-US" sz="2400" dirty="0"/>
              <a:t>）运行结果（运行结果和理论结果进行比较和分析），</a:t>
            </a:r>
            <a:r>
              <a:rPr lang="en-US" altLang="zh-CN" sz="2400" dirty="0"/>
              <a:t>5</a:t>
            </a:r>
            <a:r>
              <a:rPr lang="zh-CN" altLang="en-US" sz="2400" dirty="0"/>
              <a:t>）体会与展望（对本次实验过程的心得、体会、展望等）</a:t>
            </a:r>
            <a:r>
              <a:rPr lang="zh-CN" altLang="en-US" sz="2400" dirty="0" smtClean="0"/>
              <a:t>；</a:t>
            </a:r>
            <a:endParaRPr lang="zh-CN" altLang="en-US" sz="2400" dirty="0"/>
          </a:p>
          <a:p>
            <a:r>
              <a:rPr lang="zh-CN" altLang="en-US" sz="2400" dirty="0"/>
              <a:t>三、详细要求请参照实验指导。</a:t>
            </a:r>
          </a:p>
        </p:txBody>
      </p:sp>
      <p:sp>
        <p:nvSpPr>
          <p:cNvPr id="7" name="文本框 6"/>
          <p:cNvSpPr txBox="1"/>
          <p:nvPr/>
        </p:nvSpPr>
        <p:spPr>
          <a:xfrm>
            <a:off x="7655004" y="1371600"/>
            <a:ext cx="1107996" cy="4724400"/>
          </a:xfrm>
          <a:prstGeom prst="rect">
            <a:avLst/>
          </a:prstGeom>
          <a:noFill/>
        </p:spPr>
        <p:txBody>
          <a:bodyPr vert="eaVert" wrap="square" rtlCol="0">
            <a:spAutoFit/>
          </a:bodyPr>
          <a:lstStyle/>
          <a:p>
            <a:r>
              <a:rPr lang="zh-CN" altLang="en-US" sz="6000" b="1" dirty="0" smtClean="0"/>
              <a:t>实验基本要求</a:t>
            </a:r>
            <a:endParaRPr lang="zh-CN" altLang="en-US" sz="6000" b="1" dirty="0"/>
          </a:p>
        </p:txBody>
      </p:sp>
    </p:spTree>
    <p:extLst>
      <p:ext uri="{BB962C8B-B14F-4D97-AF65-F5344CB8AC3E}">
        <p14:creationId xmlns:p14="http://schemas.microsoft.com/office/powerpoint/2010/main" val="14435252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6 Sixth Chapter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81200"/>
            <a:ext cx="6400800" cy="4215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566738" y="1341437"/>
            <a:ext cx="8001000" cy="411163"/>
          </a:xfrm>
          <a:prstGeom prst="rect">
            <a:avLst/>
          </a:prstGeom>
        </p:spPr>
        <p:txBody>
          <a:bodyPr wrap="square"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实验 </a:t>
            </a:r>
            <a:r>
              <a:rPr lang="en-US" altLang="zh-CN" dirty="0" smtClean="0"/>
              <a:t>6 </a:t>
            </a:r>
            <a:r>
              <a:rPr lang="zh-CN" altLang="en-US" dirty="0" smtClean="0"/>
              <a:t>解</a:t>
            </a:r>
            <a:r>
              <a:rPr lang="zh-CN" altLang="en-US" dirty="0"/>
              <a:t>线性方程组的</a:t>
            </a:r>
            <a:r>
              <a:rPr lang="zh-CN" altLang="en-US" dirty="0" smtClean="0"/>
              <a:t>迭代法</a:t>
            </a:r>
            <a:endParaRPr lang="en-US" altLang="zh-CN" dirty="0" smtClean="0"/>
          </a:p>
          <a:p>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p:txBody>
      </p:sp>
    </p:spTree>
    <p:extLst>
      <p:ext uri="{BB962C8B-B14F-4D97-AF65-F5344CB8AC3E}">
        <p14:creationId xmlns:p14="http://schemas.microsoft.com/office/powerpoint/2010/main" val="28250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6 Sixth Chapter</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135446"/>
            <a:ext cx="6365404" cy="432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图片 10"/>
          <p:cNvPicPr>
            <a:picLocks noChangeAspect="1"/>
          </p:cNvPicPr>
          <p:nvPr/>
        </p:nvPicPr>
        <p:blipFill>
          <a:blip r:embed="rId3"/>
          <a:stretch>
            <a:fillRect/>
          </a:stretch>
        </p:blipFill>
        <p:spPr>
          <a:xfrm>
            <a:off x="457200" y="5463921"/>
            <a:ext cx="7658100" cy="1400175"/>
          </a:xfrm>
          <a:prstGeom prst="rect">
            <a:avLst/>
          </a:prstGeom>
        </p:spPr>
      </p:pic>
    </p:spTree>
    <p:extLst>
      <p:ext uri="{BB962C8B-B14F-4D97-AF65-F5344CB8AC3E}">
        <p14:creationId xmlns:p14="http://schemas.microsoft.com/office/powerpoint/2010/main" val="22559672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6 Sixth Chapter</a:t>
            </a:r>
          </a:p>
        </p:txBody>
      </p:sp>
      <p:sp>
        <p:nvSpPr>
          <p:cNvPr id="4" name="文本框 3"/>
          <p:cNvSpPr txBox="1"/>
          <p:nvPr/>
        </p:nvSpPr>
        <p:spPr>
          <a:xfrm>
            <a:off x="457200" y="1447800"/>
            <a:ext cx="7391400" cy="4154984"/>
          </a:xfrm>
          <a:prstGeom prst="rect">
            <a:avLst/>
          </a:prstGeom>
          <a:noFill/>
          <a:ln>
            <a:noFill/>
          </a:ln>
        </p:spPr>
        <p:txBody>
          <a:bodyPr wrap="square" rtlCol="0">
            <a:spAutoFit/>
          </a:bodyPr>
          <a:lstStyle/>
          <a:p>
            <a:r>
              <a:rPr lang="en-US" altLang="zh-CN" sz="2400" dirty="0" smtClean="0"/>
              <a:t>—</a:t>
            </a:r>
            <a:r>
              <a:rPr lang="zh-CN" altLang="en-US" sz="2400" dirty="0"/>
              <a:t>考察知识点</a:t>
            </a:r>
            <a:r>
              <a:rPr lang="en-US" altLang="zh-CN" sz="2400" dirty="0" smtClean="0"/>
              <a:t>—</a:t>
            </a:r>
          </a:p>
          <a:p>
            <a:r>
              <a:rPr lang="zh-CN" altLang="en-US" sz="2400" dirty="0"/>
              <a:t>一</a:t>
            </a:r>
            <a:r>
              <a:rPr lang="zh-CN" altLang="en-US" sz="2400" dirty="0" smtClean="0"/>
              <a:t>阶定常迭代法</a:t>
            </a:r>
            <a:endParaRPr lang="en-US" altLang="zh-CN" sz="2400" dirty="0" smtClean="0"/>
          </a:p>
          <a:p>
            <a:r>
              <a:rPr lang="en-US" altLang="zh-CN" sz="2400" dirty="0" smtClean="0"/>
              <a:t>Ax=b </a:t>
            </a:r>
            <a:r>
              <a:rPr lang="en-US" altLang="zh-CN" sz="2400" dirty="0" smtClean="0">
                <a:sym typeface="Wingdings" panose="05000000000000000000" pitchFamily="2" charset="2"/>
              </a:rPr>
              <a:t> x=</a:t>
            </a:r>
            <a:r>
              <a:rPr lang="en-US" altLang="zh-CN" sz="2400" dirty="0" err="1" smtClean="0">
                <a:sym typeface="Wingdings" panose="05000000000000000000" pitchFamily="2" charset="2"/>
              </a:rPr>
              <a:t>Bx+f</a:t>
            </a:r>
            <a:endParaRPr lang="en-US" altLang="zh-CN" sz="2400" dirty="0" smtClean="0"/>
          </a:p>
          <a:p>
            <a:r>
              <a:rPr lang="zh-CN" altLang="en-US" sz="2400" dirty="0"/>
              <a:t>雅</a:t>
            </a:r>
            <a:r>
              <a:rPr lang="zh-CN" altLang="en-US" sz="2400" dirty="0" smtClean="0"/>
              <a:t>克比迭代</a:t>
            </a:r>
            <a:endParaRPr lang="en-US" altLang="zh-CN" sz="2400" dirty="0" smtClean="0"/>
          </a:p>
          <a:p>
            <a:r>
              <a:rPr lang="zh-CN" altLang="en-US" sz="2400" dirty="0" smtClean="0"/>
              <a:t>高斯塞德尔迭代</a:t>
            </a:r>
            <a:endParaRPr lang="en-US" altLang="zh-CN" sz="2400" dirty="0" smtClean="0"/>
          </a:p>
          <a:p>
            <a:r>
              <a:rPr lang="en-US" altLang="zh-CN" sz="2400" dirty="0" smtClean="0"/>
              <a:t>SOR</a:t>
            </a:r>
            <a:r>
              <a:rPr lang="zh-CN" altLang="en-US" sz="2400" dirty="0" smtClean="0"/>
              <a:t>迭代</a:t>
            </a:r>
            <a:endParaRPr lang="en-US" altLang="zh-CN" sz="2400" dirty="0"/>
          </a:p>
          <a:p>
            <a:endParaRPr lang="en-US" altLang="zh-CN" sz="2400" dirty="0" smtClean="0"/>
          </a:p>
          <a:p>
            <a:r>
              <a:rPr lang="en-US" altLang="zh-CN" sz="2400" dirty="0" smtClean="0"/>
              <a:t>—</a:t>
            </a:r>
            <a:r>
              <a:rPr lang="zh-CN" altLang="en-US" sz="2400" dirty="0"/>
              <a:t>实验</a:t>
            </a:r>
            <a:r>
              <a:rPr lang="zh-CN" altLang="en-US" sz="2400" dirty="0" smtClean="0"/>
              <a:t>注意</a:t>
            </a:r>
            <a:r>
              <a:rPr lang="en-US" altLang="zh-CN" sz="2400" dirty="0" smtClean="0"/>
              <a:t>—</a:t>
            </a:r>
          </a:p>
          <a:p>
            <a:r>
              <a:rPr lang="en-US" altLang="zh-CN" sz="2400" b="1" dirty="0" smtClean="0"/>
              <a:t>A</a:t>
            </a:r>
            <a:r>
              <a:rPr lang="zh-CN" altLang="en-US" sz="2400" b="1" dirty="0" smtClean="0"/>
              <a:t>是</a:t>
            </a:r>
            <a:r>
              <a:rPr lang="en-US" altLang="zh-CN" sz="2400" b="1" dirty="0" smtClean="0"/>
              <a:t>n-1</a:t>
            </a:r>
            <a:r>
              <a:rPr lang="zh-CN" altLang="en-US" sz="2400" b="1" dirty="0" smtClean="0"/>
              <a:t>阶矩阵</a:t>
            </a:r>
            <a:r>
              <a:rPr lang="zh-CN" altLang="en-US" sz="2400" dirty="0" smtClean="0"/>
              <a:t>：可以灵活处理</a:t>
            </a:r>
            <a:endParaRPr lang="en-US" altLang="zh-CN" sz="2400" dirty="0" smtClean="0"/>
          </a:p>
          <a:p>
            <a:r>
              <a:rPr lang="en-US" altLang="zh-CN" sz="2400" b="1" dirty="0" err="1" smtClean="0"/>
              <a:t>i</a:t>
            </a:r>
            <a:r>
              <a:rPr lang="zh-CN" altLang="en-US" sz="2400" b="1" dirty="0" smtClean="0"/>
              <a:t>取</a:t>
            </a:r>
            <a:r>
              <a:rPr lang="en-US" altLang="zh-CN" sz="2400" b="1" dirty="0" smtClean="0"/>
              <a:t>n-1</a:t>
            </a:r>
            <a:r>
              <a:rPr lang="zh-CN" altLang="en-US" sz="2400" b="1" dirty="0" smtClean="0"/>
              <a:t>个</a:t>
            </a:r>
            <a:r>
              <a:rPr lang="zh-CN" altLang="en-US" sz="2400" b="1" dirty="0"/>
              <a:t>值</a:t>
            </a:r>
            <a:r>
              <a:rPr lang="zh-CN" altLang="en-US" sz="2400" dirty="0"/>
              <a:t>：可以灵活</a:t>
            </a:r>
            <a:r>
              <a:rPr lang="zh-CN" altLang="en-US" sz="2400" dirty="0" smtClean="0"/>
              <a:t>处理</a:t>
            </a:r>
            <a:endParaRPr lang="en-US" altLang="zh-CN" sz="2400" dirty="0" smtClean="0"/>
          </a:p>
          <a:p>
            <a:r>
              <a:rPr lang="en-US" altLang="zh-CN" sz="2400" b="1" dirty="0" smtClean="0"/>
              <a:t>A</a:t>
            </a:r>
            <a:r>
              <a:rPr lang="zh-CN" altLang="en-US" sz="2400" b="1" dirty="0" smtClean="0"/>
              <a:t>矩阵最后</a:t>
            </a:r>
            <a:r>
              <a:rPr lang="zh-CN" altLang="en-US" sz="2400" b="1" dirty="0"/>
              <a:t>一行</a:t>
            </a:r>
            <a:r>
              <a:rPr lang="zh-CN" altLang="en-US" sz="2400" dirty="0" smtClean="0"/>
              <a:t>：注意右端项</a:t>
            </a:r>
            <a:endParaRPr lang="en-US" altLang="zh-CN" sz="2400" dirty="0"/>
          </a:p>
        </p:txBody>
      </p:sp>
    </p:spTree>
    <p:extLst>
      <p:ext uri="{BB962C8B-B14F-4D97-AF65-F5344CB8AC3E}">
        <p14:creationId xmlns:p14="http://schemas.microsoft.com/office/powerpoint/2010/main" val="41007335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6 Sixth Chapter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44824"/>
            <a:ext cx="8401050"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566738" y="1341437"/>
            <a:ext cx="8001000" cy="411163"/>
          </a:xfrm>
          <a:prstGeom prst="rect">
            <a:avLst/>
          </a:prstGeom>
        </p:spPr>
        <p:txBody>
          <a:bodyPr wrap="square"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smtClean="0"/>
              <a:t>迭代法</a:t>
            </a:r>
            <a:endParaRPr lang="en-US" altLang="zh-CN" dirty="0" smtClean="0"/>
          </a:p>
          <a:p>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p:txBody>
      </p:sp>
    </p:spTree>
    <p:extLst>
      <p:ext uri="{BB962C8B-B14F-4D97-AF65-F5344CB8AC3E}">
        <p14:creationId xmlns:p14="http://schemas.microsoft.com/office/powerpoint/2010/main" val="12207833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6 Sixth Chapter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40768"/>
            <a:ext cx="7667625" cy="467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33742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6 Sixth Chapter</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577" y="1676400"/>
            <a:ext cx="8210550"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74007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6 Sixth Chapter</a:t>
            </a:r>
          </a:p>
        </p:txBody>
      </p:sp>
      <p:pic>
        <p:nvPicPr>
          <p:cNvPr id="3" name="图片 2"/>
          <p:cNvPicPr>
            <a:picLocks noChangeAspect="1"/>
          </p:cNvPicPr>
          <p:nvPr/>
        </p:nvPicPr>
        <p:blipFill>
          <a:blip r:embed="rId2"/>
          <a:stretch>
            <a:fillRect/>
          </a:stretch>
        </p:blipFill>
        <p:spPr>
          <a:xfrm>
            <a:off x="457200" y="1219200"/>
            <a:ext cx="5943600" cy="5391121"/>
          </a:xfrm>
          <a:prstGeom prst="rect">
            <a:avLst/>
          </a:prstGeom>
          <a:ln>
            <a:solidFill>
              <a:schemeClr val="tx1"/>
            </a:solidFill>
          </a:ln>
        </p:spPr>
      </p:pic>
      <p:sp>
        <p:nvSpPr>
          <p:cNvPr id="7" name="文本框 6"/>
          <p:cNvSpPr txBox="1"/>
          <p:nvPr/>
        </p:nvSpPr>
        <p:spPr>
          <a:xfrm>
            <a:off x="7010400" y="1600200"/>
            <a:ext cx="1524000" cy="3046988"/>
          </a:xfrm>
          <a:prstGeom prst="rect">
            <a:avLst/>
          </a:prstGeom>
          <a:noFill/>
          <a:ln>
            <a:solidFill>
              <a:schemeClr val="tx1"/>
            </a:solidFill>
          </a:ln>
        </p:spPr>
        <p:txBody>
          <a:bodyPr wrap="square" rtlCol="0">
            <a:spAutoFit/>
          </a:bodyPr>
          <a:lstStyle/>
          <a:p>
            <a:r>
              <a:rPr lang="zh-CN" altLang="en-US" sz="2400" dirty="0" smtClean="0"/>
              <a:t>关于各种算法的分析和评价，蔡老师在课件中有说明，实验之后再去看看？</a:t>
            </a:r>
            <a:endParaRPr lang="zh-CN" altLang="en-US" sz="2400" dirty="0"/>
          </a:p>
        </p:txBody>
      </p:sp>
    </p:spTree>
    <p:extLst>
      <p:ext uri="{BB962C8B-B14F-4D97-AF65-F5344CB8AC3E}">
        <p14:creationId xmlns:p14="http://schemas.microsoft.com/office/powerpoint/2010/main" val="8087785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6 Sixth Chapter</a:t>
            </a:r>
          </a:p>
        </p:txBody>
      </p:sp>
      <p:pic>
        <p:nvPicPr>
          <p:cNvPr id="4" name="图片 3"/>
          <p:cNvPicPr>
            <a:picLocks noChangeAspect="1"/>
          </p:cNvPicPr>
          <p:nvPr/>
        </p:nvPicPr>
        <p:blipFill>
          <a:blip r:embed="rId2"/>
          <a:stretch>
            <a:fillRect/>
          </a:stretch>
        </p:blipFill>
        <p:spPr>
          <a:xfrm>
            <a:off x="1369341" y="1031895"/>
            <a:ext cx="6563022" cy="3275089"/>
          </a:xfrm>
          <a:prstGeom prst="rect">
            <a:avLst/>
          </a:prstGeom>
          <a:ln>
            <a:solidFill>
              <a:schemeClr val="tx1"/>
            </a:solidFill>
          </a:ln>
        </p:spPr>
      </p:pic>
      <p:pic>
        <p:nvPicPr>
          <p:cNvPr id="3" name="图片 2"/>
          <p:cNvPicPr>
            <a:picLocks noChangeAspect="1"/>
          </p:cNvPicPr>
          <p:nvPr/>
        </p:nvPicPr>
        <p:blipFill>
          <a:blip r:embed="rId3"/>
          <a:stretch>
            <a:fillRect/>
          </a:stretch>
        </p:blipFill>
        <p:spPr>
          <a:xfrm>
            <a:off x="1470011" y="4306984"/>
            <a:ext cx="6361682" cy="2523584"/>
          </a:xfrm>
          <a:prstGeom prst="rect">
            <a:avLst/>
          </a:prstGeom>
          <a:ln>
            <a:solidFill>
              <a:schemeClr val="tx1"/>
            </a:solidFill>
          </a:ln>
        </p:spPr>
      </p:pic>
    </p:spTree>
    <p:extLst>
      <p:ext uri="{BB962C8B-B14F-4D97-AF65-F5344CB8AC3E}">
        <p14:creationId xmlns:p14="http://schemas.microsoft.com/office/powerpoint/2010/main" val="28501126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6 Sixth Chapter</a:t>
            </a:r>
          </a:p>
        </p:txBody>
      </p:sp>
      <p:pic>
        <p:nvPicPr>
          <p:cNvPr id="5" name="图片 4"/>
          <p:cNvPicPr>
            <a:picLocks noChangeAspect="1"/>
          </p:cNvPicPr>
          <p:nvPr/>
        </p:nvPicPr>
        <p:blipFill>
          <a:blip r:embed="rId2"/>
          <a:stretch>
            <a:fillRect/>
          </a:stretch>
        </p:blipFill>
        <p:spPr>
          <a:xfrm>
            <a:off x="1319178" y="1143000"/>
            <a:ext cx="6663347" cy="5638800"/>
          </a:xfrm>
          <a:prstGeom prst="rect">
            <a:avLst/>
          </a:prstGeom>
          <a:ln>
            <a:solidFill>
              <a:schemeClr val="tx1"/>
            </a:solidFill>
          </a:ln>
        </p:spPr>
      </p:pic>
    </p:spTree>
    <p:extLst>
      <p:ext uri="{BB962C8B-B14F-4D97-AF65-F5344CB8AC3E}">
        <p14:creationId xmlns:p14="http://schemas.microsoft.com/office/powerpoint/2010/main" val="9016762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7 Seventh Chapter</a:t>
            </a:r>
          </a:p>
        </p:txBody>
      </p:sp>
      <mc:AlternateContent xmlns:mc="http://schemas.openxmlformats.org/markup-compatibility/2006">
        <mc:Choice xmlns:a14="http://schemas.microsoft.com/office/drawing/2010/main" Requires="a14">
          <p:sp>
            <p:nvSpPr>
              <p:cNvPr id="3" name="文本框 2"/>
              <p:cNvSpPr txBox="1"/>
              <p:nvPr/>
            </p:nvSpPr>
            <p:spPr>
              <a:xfrm>
                <a:off x="380999" y="1447800"/>
                <a:ext cx="7862733" cy="4163319"/>
              </a:xfrm>
              <a:prstGeom prst="rect">
                <a:avLst/>
              </a:prstGeom>
              <a:noFill/>
            </p:spPr>
            <p:txBody>
              <a:bodyPr wrap="square" rtlCol="0">
                <a:spAutoFit/>
              </a:bodyPr>
              <a:lstStyle/>
              <a:p>
                <a:r>
                  <a:rPr lang="zh-CN" altLang="zh-CN" sz="2400" dirty="0"/>
                  <a:t>实验</a:t>
                </a:r>
                <a:r>
                  <a:rPr lang="en-US" altLang="zh-CN" sz="2400" dirty="0"/>
                  <a:t>7</a:t>
                </a:r>
                <a:r>
                  <a:rPr lang="zh-CN" altLang="zh-CN" sz="2400" dirty="0"/>
                  <a:t>非线性方程求根</a:t>
                </a:r>
              </a:p>
              <a:p>
                <a:r>
                  <a:rPr lang="en-US" altLang="zh-CN" sz="2400" dirty="0"/>
                  <a:t> </a:t>
                </a:r>
                <a:endParaRPr lang="zh-CN" altLang="zh-CN" sz="2400" dirty="0"/>
              </a:p>
              <a:p>
                <a:r>
                  <a:rPr lang="en-US" altLang="zh-CN" sz="2400" dirty="0"/>
                  <a:t>1</a:t>
                </a:r>
                <a:r>
                  <a:rPr lang="zh-CN" altLang="zh-CN" sz="2400" dirty="0"/>
                  <a:t>、 求解非线性方程</a:t>
                </a:r>
              </a:p>
              <a:p>
                <a:pPr/>
                <a14:m>
                  <m:oMathPara xmlns:m="http://schemas.openxmlformats.org/officeDocument/2006/math">
                    <m:oMathParaPr>
                      <m:jc m:val="centerGroup"/>
                    </m:oMathParaPr>
                    <m:oMath xmlns:m="http://schemas.openxmlformats.org/officeDocument/2006/math">
                      <m:r>
                        <a:rPr lang="en-US" altLang="zh-CN" sz="2400">
                          <a:latin typeface="Cambria Math" panose="02040503050406030204" pitchFamily="18" charset="0"/>
                        </a:rPr>
                        <m:t>2</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a:latin typeface="Cambria Math" panose="02040503050406030204" pitchFamily="18" charset="0"/>
                            </a:rPr>
                            <m:t>3</m:t>
                          </m:r>
                        </m:sup>
                      </m:sSup>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a:latin typeface="Cambria Math" panose="02040503050406030204" pitchFamily="18" charset="0"/>
                            </a:rPr>
                            <m:t>2</m:t>
                          </m:r>
                        </m:sup>
                      </m:sSup>
                      <m:r>
                        <a:rPr lang="en-US" altLang="zh-CN" sz="2400">
                          <a:latin typeface="Cambria Math" panose="02040503050406030204" pitchFamily="18" charset="0"/>
                        </a:rPr>
                        <m:t>+3</m:t>
                      </m:r>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a:latin typeface="Cambria Math" panose="02040503050406030204" pitchFamily="18" charset="0"/>
                        </a:rPr>
                        <m:t>1=0</m:t>
                      </m:r>
                    </m:oMath>
                  </m:oMathPara>
                </a14:m>
                <a:endParaRPr lang="zh-CN" altLang="zh-CN" sz="2400" dirty="0"/>
              </a:p>
              <a:p>
                <a:r>
                  <a:rPr lang="zh-CN" altLang="zh-CN" sz="2400" dirty="0"/>
                  <a:t>在区间</a:t>
                </a:r>
                <a:r>
                  <a:rPr lang="en-US" altLang="zh-CN" sz="2400" dirty="0"/>
                  <a:t>[-3, 3]</a:t>
                </a:r>
                <a:r>
                  <a:rPr lang="zh-CN" altLang="zh-CN" sz="2400" dirty="0"/>
                  <a:t>内的实根。 </a:t>
                </a:r>
              </a:p>
              <a:p>
                <a:r>
                  <a:rPr lang="en-US" altLang="zh-CN" sz="2400" dirty="0"/>
                  <a:t> </a:t>
                </a:r>
                <a:endParaRPr lang="zh-CN" altLang="zh-CN" sz="2400" dirty="0"/>
              </a:p>
              <a:p>
                <a:r>
                  <a:rPr lang="zh-CN" altLang="zh-CN" sz="2400" dirty="0"/>
                  <a:t>要求：</a:t>
                </a:r>
                <a:r>
                  <a:rPr lang="en-US" altLang="zh-CN" sz="2400" dirty="0"/>
                  <a:t>1</a:t>
                </a:r>
                <a:r>
                  <a:rPr lang="zh-CN" altLang="zh-CN" sz="2400" dirty="0"/>
                  <a:t>、分别利用二分法、牛顿法求解上述方程的根；</a:t>
                </a:r>
              </a:p>
              <a:p>
                <a:r>
                  <a:rPr lang="en-US" altLang="zh-CN" sz="2400" dirty="0"/>
                  <a:t>2</a:t>
                </a:r>
                <a:r>
                  <a:rPr lang="zh-CN" altLang="zh-CN" sz="2400" dirty="0"/>
                  <a:t>、两种迭代法的求解精度均为</a:t>
                </a:r>
                <a:r>
                  <a:rPr lang="en-US" altLang="zh-CN" sz="2400" dirty="0">
                    <a:solidFill>
                      <a:srgbClr val="FF0000"/>
                    </a:solidFill>
                  </a:rPr>
                  <a:t>0.00001</a:t>
                </a:r>
                <a:r>
                  <a:rPr lang="zh-CN" altLang="zh-CN" sz="2400" dirty="0"/>
                  <a:t>；</a:t>
                </a:r>
              </a:p>
              <a:p>
                <a:r>
                  <a:rPr lang="en-US" altLang="zh-CN" sz="2400" dirty="0"/>
                  <a:t>3</a:t>
                </a:r>
                <a:r>
                  <a:rPr lang="zh-CN" altLang="zh-CN" sz="2400" dirty="0"/>
                  <a:t>、要求输出两种迭代算法的迭代初值、各次迭代值、迭代次数。</a:t>
                </a:r>
              </a:p>
              <a:p>
                <a:endParaRPr lang="zh-CN" altLang="en-US" sz="2400" dirty="0"/>
              </a:p>
            </p:txBody>
          </p:sp>
        </mc:Choice>
        <mc:Fallback>
          <p:sp>
            <p:nvSpPr>
              <p:cNvPr id="3" name="文本框 2"/>
              <p:cNvSpPr txBox="1">
                <a:spLocks noRot="1" noChangeAspect="1" noMove="1" noResize="1" noEditPoints="1" noAdjustHandles="1" noChangeArrowheads="1" noChangeShapeType="1" noTextEdit="1"/>
              </p:cNvSpPr>
              <p:nvPr/>
            </p:nvSpPr>
            <p:spPr>
              <a:xfrm>
                <a:off x="380999" y="1447800"/>
                <a:ext cx="7862733" cy="4163319"/>
              </a:xfrm>
              <a:prstGeom prst="rect">
                <a:avLst/>
              </a:prstGeom>
              <a:blipFill rotWithShape="0">
                <a:blip r:embed="rId2"/>
                <a:stretch>
                  <a:fillRect l="-1163" t="-17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18682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1</a:t>
            </a:r>
            <a:r>
              <a:rPr lang="en-US" altLang="zh-CN" sz="6000" dirty="0" smtClean="0">
                <a:latin typeface="Times New Roman" panose="02020603050405020304" pitchFamily="18" charset="0"/>
                <a:cs typeface="Microsoft JhengHei"/>
              </a:rPr>
              <a:t> Overview</a:t>
            </a:r>
            <a:endParaRPr lang="en-US" altLang="zh-CN" sz="6000" dirty="0">
              <a:latin typeface="Times New Roman" panose="02020603050405020304" pitchFamily="18" charset="0"/>
              <a:cs typeface="Microsoft JhengHei"/>
            </a:endParaRPr>
          </a:p>
        </p:txBody>
      </p:sp>
      <p:sp>
        <p:nvSpPr>
          <p:cNvPr id="4" name="文本框 3"/>
          <p:cNvSpPr txBox="1"/>
          <p:nvPr/>
        </p:nvSpPr>
        <p:spPr>
          <a:xfrm>
            <a:off x="457200" y="1143000"/>
            <a:ext cx="8229600" cy="5324535"/>
          </a:xfrm>
          <a:prstGeom prst="rect">
            <a:avLst/>
          </a:prstGeom>
          <a:noFill/>
        </p:spPr>
        <p:txBody>
          <a:bodyPr wrap="square" rtlCol="0">
            <a:spAutoFit/>
          </a:bodyPr>
          <a:lstStyle/>
          <a:p>
            <a:r>
              <a:rPr lang="en-US" altLang="zh-CN" sz="2000" dirty="0" smtClean="0"/>
              <a:t>1</a:t>
            </a:r>
            <a:r>
              <a:rPr lang="zh-CN" altLang="en-US" sz="2000" dirty="0"/>
              <a:t>实验共分</a:t>
            </a:r>
            <a:r>
              <a:rPr lang="en-US" altLang="zh-CN" sz="2000" dirty="0"/>
              <a:t>8</a:t>
            </a:r>
            <a:r>
              <a:rPr lang="zh-CN" altLang="en-US" sz="2000" dirty="0"/>
              <a:t>次，每章一次（注：第一章和第二章合并为第一次实验），每章讲完后发布实验指导文档，提交作业时限一般为文档发布后二周内；</a:t>
            </a:r>
          </a:p>
          <a:p>
            <a:r>
              <a:rPr lang="en-US" altLang="zh-CN" sz="2000" dirty="0"/>
              <a:t>2</a:t>
            </a:r>
            <a:r>
              <a:rPr lang="zh-CN" altLang="en-US" sz="2000" dirty="0"/>
              <a:t>对每次实验作业，要求独立完成，有相应的实验数据和结果，根据实验数据和结果撰写实验报告，严禁抄袭和虚构数据；</a:t>
            </a:r>
          </a:p>
          <a:p>
            <a:r>
              <a:rPr lang="en-US" altLang="zh-CN" sz="2000" dirty="0"/>
              <a:t>3</a:t>
            </a:r>
            <a:r>
              <a:rPr lang="zh-CN" altLang="en-US" sz="2000" dirty="0"/>
              <a:t>实验平台要求不限，程序语言采用基本高级语言（注：推荐使用</a:t>
            </a:r>
            <a:r>
              <a:rPr lang="en-US" altLang="zh-CN" sz="2000" dirty="0"/>
              <a:t>C/C++</a:t>
            </a:r>
            <a:r>
              <a:rPr lang="zh-CN" altLang="en-US" sz="2000" dirty="0"/>
              <a:t>，根据蔡老师课上要求不允许使用</a:t>
            </a:r>
            <a:r>
              <a:rPr lang="en-US" altLang="zh-CN" sz="2000" dirty="0"/>
              <a:t>python</a:t>
            </a:r>
            <a:r>
              <a:rPr lang="zh-CN" altLang="en-US" sz="2000" dirty="0"/>
              <a:t>、</a:t>
            </a:r>
            <a:r>
              <a:rPr lang="en-US" altLang="zh-CN" sz="2000" dirty="0" err="1"/>
              <a:t>matlab</a:t>
            </a:r>
            <a:r>
              <a:rPr lang="zh-CN" altLang="en-US" sz="2000" dirty="0"/>
              <a:t>、</a:t>
            </a:r>
            <a:r>
              <a:rPr lang="en-US" altLang="zh-CN" sz="2000" dirty="0" err="1"/>
              <a:t>mathematica</a:t>
            </a:r>
            <a:r>
              <a:rPr lang="zh-CN" altLang="en-US" sz="2000" dirty="0"/>
              <a:t>等语言，文档中说明的特殊情况除外，如绘图），目的在于使大家熟悉算法的整个过程而不是仅仅要求得出结果；</a:t>
            </a:r>
          </a:p>
          <a:p>
            <a:r>
              <a:rPr lang="en-US" altLang="zh-CN" sz="2000" dirty="0"/>
              <a:t>4</a:t>
            </a:r>
            <a:r>
              <a:rPr lang="zh-CN" altLang="en-US" sz="2000" dirty="0"/>
              <a:t>在上机过程中，认真实现相关算法，设计程序，根据实际情况记录数据和结果，不允许篡改数据和结果，最终结果不是成绩的唯一标准；</a:t>
            </a:r>
          </a:p>
          <a:p>
            <a:r>
              <a:rPr lang="en-US" altLang="zh-CN" sz="2000" dirty="0"/>
              <a:t>5</a:t>
            </a:r>
            <a:r>
              <a:rPr lang="zh-CN" altLang="en-US" sz="2000" dirty="0">
                <a:solidFill>
                  <a:srgbClr val="FF0000"/>
                </a:solidFill>
              </a:rPr>
              <a:t>实验报告撰写格式</a:t>
            </a:r>
            <a:r>
              <a:rPr lang="zh-CN" altLang="en-US" sz="2000" dirty="0"/>
              <a:t>：</a:t>
            </a:r>
            <a:r>
              <a:rPr lang="en-US" altLang="zh-CN" sz="2000" dirty="0"/>
              <a:t>1</a:t>
            </a:r>
            <a:r>
              <a:rPr lang="zh-CN" altLang="en-US" sz="2000" dirty="0"/>
              <a:t>）实验要求（实验题目和初始数据），</a:t>
            </a:r>
            <a:r>
              <a:rPr lang="en-US" altLang="zh-CN" sz="2000" dirty="0"/>
              <a:t>2</a:t>
            </a:r>
            <a:r>
              <a:rPr lang="zh-CN" altLang="en-US" sz="2000" dirty="0"/>
              <a:t>）算法描述（文字说明、伪代码或程序框图），</a:t>
            </a:r>
            <a:r>
              <a:rPr lang="en-US" altLang="zh-CN" sz="2000" dirty="0"/>
              <a:t>3</a:t>
            </a:r>
            <a:r>
              <a:rPr lang="zh-CN" altLang="en-US" sz="2000" dirty="0"/>
              <a:t>）程序清单（以附件形式给出，文本格式，和实验报告一起打包，可以附上相应的可执行文件），</a:t>
            </a:r>
            <a:r>
              <a:rPr lang="en-US" altLang="zh-CN" sz="2000" dirty="0"/>
              <a:t>4</a:t>
            </a:r>
            <a:r>
              <a:rPr lang="zh-CN" altLang="en-US" sz="2000" dirty="0"/>
              <a:t>）运行结果（运行结果和理论结果进行比较和分析），</a:t>
            </a:r>
            <a:r>
              <a:rPr lang="en-US" altLang="zh-CN" sz="2000" dirty="0"/>
              <a:t>5</a:t>
            </a:r>
            <a:r>
              <a:rPr lang="zh-CN" altLang="en-US" sz="2000" dirty="0"/>
              <a:t>）体会与展望（对本次实验过程的心得、体会、展望等）；</a:t>
            </a:r>
          </a:p>
          <a:p>
            <a:r>
              <a:rPr lang="en-US" altLang="zh-CN" sz="2000" dirty="0"/>
              <a:t>6</a:t>
            </a:r>
            <a:r>
              <a:rPr lang="zh-CN" altLang="en-US" sz="2000" dirty="0"/>
              <a:t>打包上传至网络学堂，以压缩文件（内含程序清单和报告等）的格式上传，文件名为学号</a:t>
            </a:r>
            <a:r>
              <a:rPr lang="en-US" altLang="zh-CN" sz="2000" dirty="0"/>
              <a:t>_</a:t>
            </a:r>
            <a:r>
              <a:rPr lang="zh-CN" altLang="en-US" sz="2000" dirty="0"/>
              <a:t>姓名，比如</a:t>
            </a:r>
            <a:r>
              <a:rPr lang="en-US" altLang="zh-CN" sz="2000" dirty="0"/>
              <a:t>2013011314_</a:t>
            </a:r>
            <a:r>
              <a:rPr lang="zh-CN" altLang="en-US" sz="2000" dirty="0"/>
              <a:t>张三</a:t>
            </a:r>
            <a:r>
              <a:rPr lang="en-US" altLang="zh-CN" sz="2000" dirty="0"/>
              <a:t>.zip</a:t>
            </a:r>
            <a:r>
              <a:rPr lang="zh-CN" altLang="en-US" sz="2000" dirty="0"/>
              <a:t>。</a:t>
            </a:r>
          </a:p>
        </p:txBody>
      </p:sp>
    </p:spTree>
    <p:extLst>
      <p:ext uri="{BB962C8B-B14F-4D97-AF65-F5344CB8AC3E}">
        <p14:creationId xmlns:p14="http://schemas.microsoft.com/office/powerpoint/2010/main" val="38869768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7 Seventh Chapter</a:t>
            </a:r>
          </a:p>
        </p:txBody>
      </p:sp>
      <mc:AlternateContent xmlns:mc="http://schemas.openxmlformats.org/markup-compatibility/2006">
        <mc:Choice xmlns:a14="http://schemas.microsoft.com/office/drawing/2010/main" Requires="a14">
          <p:sp>
            <p:nvSpPr>
              <p:cNvPr id="3" name="文本框 2"/>
              <p:cNvSpPr txBox="1"/>
              <p:nvPr/>
            </p:nvSpPr>
            <p:spPr>
              <a:xfrm>
                <a:off x="228600" y="1187793"/>
                <a:ext cx="8382000" cy="5670207"/>
              </a:xfrm>
              <a:prstGeom prst="rect">
                <a:avLst/>
              </a:prstGeom>
              <a:noFill/>
            </p:spPr>
            <p:txBody>
              <a:bodyPr wrap="square" rtlCol="0">
                <a:spAutoFit/>
              </a:bodyPr>
              <a:lstStyle/>
              <a:p>
                <a:r>
                  <a:rPr lang="en-US" altLang="zh-CN" sz="2400" dirty="0"/>
                  <a:t>2</a:t>
                </a:r>
                <a:r>
                  <a:rPr lang="zh-CN" altLang="zh-CN" sz="2400" dirty="0"/>
                  <a:t>、 研究迭代函数、迭代初值对函数收敛性及收敛速度的影响</a:t>
                </a:r>
                <a:r>
                  <a:rPr lang="zh-CN" altLang="zh-CN" sz="2400" dirty="0" smtClean="0"/>
                  <a:t>。</a:t>
                </a:r>
                <a:endParaRPr lang="en-US" altLang="zh-CN" sz="2400" dirty="0" smtClean="0"/>
              </a:p>
              <a:p>
                <a:endParaRPr lang="zh-CN" altLang="zh-CN" sz="2400" dirty="0"/>
              </a:p>
              <a:p>
                <a:r>
                  <a:rPr lang="en-US" altLang="zh-CN" sz="2400" dirty="0"/>
                  <a:t>(1)</a:t>
                </a:r>
                <a:r>
                  <a:rPr lang="zh-CN" altLang="zh-CN" sz="2400" dirty="0"/>
                  <a:t>用迭代法求解方程 </a:t>
                </a:r>
                <a14:m>
                  <m:oMath xmlns:m="http://schemas.openxmlformats.org/officeDocument/2006/math">
                    <m:r>
                      <a:rPr lang="en-US" altLang="zh-CN" sz="2400">
                        <a:latin typeface="Cambria Math" panose="02040503050406030204" pitchFamily="18" charset="0"/>
                      </a:rPr>
                      <m:t>2</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3</m:t>
                        </m:r>
                      </m:sup>
                    </m:sSup>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−1=0</m:t>
                    </m:r>
                  </m:oMath>
                </a14:m>
                <a:r>
                  <a:rPr lang="zh-CN" altLang="zh-CN" sz="2400" dirty="0"/>
                  <a:t>的根。</a:t>
                </a:r>
              </a:p>
              <a:p>
                <a:r>
                  <a:rPr lang="zh-CN" altLang="zh-CN" sz="2400" dirty="0"/>
                  <a:t>方案一：</a:t>
                </a:r>
                <a14:m>
                  <m:oMath xmlns:m="http://schemas.openxmlformats.org/officeDocument/2006/math">
                    <m:r>
                      <m:rPr>
                        <m:sty m:val="p"/>
                      </m:rPr>
                      <a:rPr lang="en-US" altLang="zh-CN" sz="2400">
                        <a:latin typeface="Cambria Math" panose="02040503050406030204" pitchFamily="18" charset="0"/>
                      </a:rPr>
                      <m:t>x</m:t>
                    </m:r>
                    <m:r>
                      <a:rPr lang="en-US" altLang="zh-CN" sz="2400">
                        <a:latin typeface="Cambria Math" panose="02040503050406030204" pitchFamily="18" charset="0"/>
                      </a:rPr>
                      <m:t>=</m:t>
                    </m:r>
                    <m:rad>
                      <m:radPr>
                        <m:ctrlPr>
                          <a:rPr lang="zh-CN" altLang="zh-CN" sz="2400" i="1">
                            <a:latin typeface="Cambria Math" panose="02040503050406030204" pitchFamily="18" charset="0"/>
                          </a:rPr>
                        </m:ctrlPr>
                      </m:radPr>
                      <m:deg>
                        <m:r>
                          <a:rPr lang="en-US" altLang="zh-CN" sz="2400">
                            <a:latin typeface="Cambria Math" panose="02040503050406030204" pitchFamily="18" charset="0"/>
                          </a:rPr>
                          <m:t>3</m:t>
                        </m:r>
                      </m:deg>
                      <m:e>
                        <m:f>
                          <m:fPr>
                            <m:ctrlPr>
                              <a:rPr lang="zh-CN" altLang="zh-CN" sz="2400" i="1">
                                <a:latin typeface="Cambria Math" panose="02040503050406030204" pitchFamily="18" charset="0"/>
                              </a:rPr>
                            </m:ctrlPr>
                          </m:fPr>
                          <m:num>
                            <m:r>
                              <a:rPr lang="en-US" altLang="zh-CN" sz="2400" i="1">
                                <a:latin typeface="Cambria Math" panose="02040503050406030204" pitchFamily="18" charset="0"/>
                              </a:rPr>
                              <m:t>𝑥</m:t>
                            </m:r>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e>
                    </m:rad>
                    <m:r>
                      <a:rPr lang="en-US" altLang="zh-CN" sz="2400" i="1">
                        <a:latin typeface="Cambria Math" panose="02040503050406030204" pitchFamily="18" charset="0"/>
                      </a:rPr>
                      <m:t>=</m:t>
                    </m:r>
                    <m:r>
                      <a:rPr lang="en-US" altLang="zh-CN" sz="2400" i="1">
                        <a:latin typeface="Cambria Math" panose="02040503050406030204" pitchFamily="18" charset="0"/>
                      </a:rPr>
                      <m:t>𝜑</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oMath>
                </a14:m>
                <a:r>
                  <a:rPr lang="en-US" altLang="zh-CN" sz="2400" dirty="0"/>
                  <a:t> </a:t>
                </a:r>
                <a:r>
                  <a:rPr lang="zh-CN" altLang="zh-CN" sz="2400" dirty="0"/>
                  <a:t>，初值为 </a:t>
                </a:r>
                <a:r>
                  <a:rPr lang="en-US" altLang="zh-CN" sz="2400" dirty="0"/>
                  <a:t>0</a:t>
                </a:r>
                <a:r>
                  <a:rPr lang="zh-CN" altLang="zh-CN" sz="2400" dirty="0"/>
                  <a:t>，迭代 </a:t>
                </a:r>
                <a:r>
                  <a:rPr lang="en-US" altLang="zh-CN" sz="2400" dirty="0"/>
                  <a:t>10</a:t>
                </a:r>
                <a:r>
                  <a:rPr lang="zh-CN" altLang="zh-CN" sz="2400" dirty="0"/>
                  <a:t>次。</a:t>
                </a:r>
              </a:p>
              <a:p>
                <a:r>
                  <a:rPr lang="zh-CN" altLang="zh-CN" sz="2400" dirty="0"/>
                  <a:t>方案二：</a:t>
                </a:r>
                <a14:m>
                  <m:oMath xmlns:m="http://schemas.openxmlformats.org/officeDocument/2006/math">
                    <m:r>
                      <m:rPr>
                        <m:sty m:val="p"/>
                      </m:rPr>
                      <a:rPr lang="en-US" altLang="zh-CN" sz="2400">
                        <a:latin typeface="Cambria Math" panose="02040503050406030204" pitchFamily="18" charset="0"/>
                      </a:rPr>
                      <m:t>x</m:t>
                    </m:r>
                    <m:r>
                      <a:rPr lang="en-US" altLang="zh-CN" sz="2400">
                        <a:latin typeface="Cambria Math" panose="02040503050406030204" pitchFamily="18" charset="0"/>
                      </a:rPr>
                      <m:t>=2</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3</m:t>
                        </m:r>
                      </m:sup>
                    </m:sSup>
                    <m:r>
                      <a:rPr lang="en-US" altLang="zh-CN" sz="2400" i="1">
                        <a:latin typeface="Cambria Math" panose="02040503050406030204" pitchFamily="18" charset="0"/>
                      </a:rPr>
                      <m:t>−1=</m:t>
                    </m:r>
                    <m:r>
                      <a:rPr lang="en-US" altLang="zh-CN" sz="2400" i="1">
                        <a:latin typeface="Cambria Math" panose="02040503050406030204" pitchFamily="18" charset="0"/>
                      </a:rPr>
                      <m:t>𝜑</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oMath>
                </a14:m>
                <a:r>
                  <a:rPr lang="en-US" altLang="zh-CN" sz="2400" dirty="0"/>
                  <a:t> </a:t>
                </a:r>
                <a:r>
                  <a:rPr lang="zh-CN" altLang="zh-CN" sz="2400" dirty="0"/>
                  <a:t>，初值为 </a:t>
                </a:r>
                <a:r>
                  <a:rPr lang="en-US" altLang="zh-CN" sz="2400" dirty="0"/>
                  <a:t>0</a:t>
                </a:r>
                <a:r>
                  <a:rPr lang="zh-CN" altLang="zh-CN" sz="2400" dirty="0"/>
                  <a:t>，迭代 </a:t>
                </a:r>
                <a:r>
                  <a:rPr lang="en-US" altLang="zh-CN" sz="2400" dirty="0"/>
                  <a:t>10</a:t>
                </a:r>
                <a:r>
                  <a:rPr lang="zh-CN" altLang="zh-CN" sz="2400" dirty="0"/>
                  <a:t>次。</a:t>
                </a:r>
              </a:p>
              <a:p>
                <a:r>
                  <a:rPr lang="zh-CN" altLang="zh-CN" sz="2400" dirty="0"/>
                  <a:t>要求：给出迭代 </a:t>
                </a:r>
                <a:r>
                  <a:rPr lang="en-US" altLang="zh-CN" sz="2400" dirty="0"/>
                  <a:t>10</a:t>
                </a:r>
                <a:r>
                  <a:rPr lang="zh-CN" altLang="zh-CN" sz="2400" dirty="0"/>
                  <a:t>次后的方程的根；对迭代函数的不同对结果的影响作简要分析</a:t>
                </a:r>
                <a:r>
                  <a:rPr lang="zh-CN" altLang="zh-CN" sz="2400" dirty="0" smtClean="0"/>
                  <a:t>。</a:t>
                </a:r>
                <a:endParaRPr lang="en-US" altLang="zh-CN" sz="2400" dirty="0" smtClean="0"/>
              </a:p>
              <a:p>
                <a:endParaRPr lang="zh-CN" altLang="zh-CN" sz="2400" dirty="0"/>
              </a:p>
              <a:p>
                <a:r>
                  <a:rPr lang="en-US" altLang="zh-CN" sz="2400" dirty="0"/>
                  <a:t>(2)</a:t>
                </a:r>
                <a:r>
                  <a:rPr lang="zh-CN" altLang="zh-CN" sz="2400" dirty="0"/>
                  <a:t>用牛顿法求解方程</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3</m:t>
                        </m:r>
                      </m:sup>
                    </m:sSup>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−1=0</m:t>
                    </m:r>
                  </m:oMath>
                </a14:m>
                <a:r>
                  <a:rPr lang="zh-CN" altLang="zh-CN" sz="2400" dirty="0"/>
                  <a:t>在 </a:t>
                </a:r>
                <a:r>
                  <a:rPr lang="en-US" altLang="zh-CN" sz="2400" dirty="0"/>
                  <a:t>x=1.5</a:t>
                </a:r>
                <a:r>
                  <a:rPr lang="zh-CN" altLang="zh-CN" sz="2400" dirty="0"/>
                  <a:t>附近的根。</a:t>
                </a:r>
              </a:p>
              <a:p>
                <a:r>
                  <a:rPr lang="zh-CN" altLang="zh-CN" sz="2400" dirty="0"/>
                  <a:t>方案一：初值为 </a:t>
                </a:r>
                <a:r>
                  <a:rPr lang="en-US" altLang="zh-CN" sz="2400" dirty="0"/>
                  <a:t>1.5</a:t>
                </a:r>
                <a:endParaRPr lang="zh-CN" altLang="zh-CN" sz="2400" dirty="0"/>
              </a:p>
              <a:p>
                <a:r>
                  <a:rPr lang="zh-CN" altLang="zh-CN" sz="2400" dirty="0"/>
                  <a:t>方案二：初值为 </a:t>
                </a:r>
                <a:r>
                  <a:rPr lang="en-US" altLang="zh-CN" sz="2400" dirty="0"/>
                  <a:t>0</a:t>
                </a:r>
                <a:endParaRPr lang="zh-CN" altLang="zh-CN" sz="2400" dirty="0"/>
              </a:p>
              <a:p>
                <a:r>
                  <a:rPr lang="zh-CN" altLang="zh-CN" sz="2400" dirty="0"/>
                  <a:t>要求：迭代法的求解精度均为</a:t>
                </a:r>
                <a:r>
                  <a:rPr lang="en-US" altLang="zh-CN" sz="2400" dirty="0">
                    <a:solidFill>
                      <a:srgbClr val="FF0000"/>
                    </a:solidFill>
                  </a:rPr>
                  <a:t>0.00001</a:t>
                </a:r>
                <a:r>
                  <a:rPr lang="zh-CN" altLang="zh-CN" sz="2400" dirty="0"/>
                  <a:t>；给出迭代次数和各次迭代值；对迭代初值的不同对结果的影响作简要分析。</a:t>
                </a:r>
              </a:p>
              <a:p>
                <a:endParaRPr lang="zh-CN" altLang="en-US" sz="2400" dirty="0"/>
              </a:p>
            </p:txBody>
          </p:sp>
        </mc:Choice>
        <mc:Fallback>
          <p:sp>
            <p:nvSpPr>
              <p:cNvPr id="3" name="文本框 2"/>
              <p:cNvSpPr txBox="1">
                <a:spLocks noRot="1" noChangeAspect="1" noMove="1" noResize="1" noEditPoints="1" noAdjustHandles="1" noChangeArrowheads="1" noChangeShapeType="1" noTextEdit="1"/>
              </p:cNvSpPr>
              <p:nvPr/>
            </p:nvSpPr>
            <p:spPr>
              <a:xfrm>
                <a:off x="228600" y="1187793"/>
                <a:ext cx="8382000" cy="5670207"/>
              </a:xfrm>
              <a:prstGeom prst="rect">
                <a:avLst/>
              </a:prstGeom>
              <a:blipFill rotWithShape="0">
                <a:blip r:embed="rId2"/>
                <a:stretch>
                  <a:fillRect l="-1164" t="-1290" r="-40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99153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7 Seventh Chapter</a:t>
            </a:r>
          </a:p>
        </p:txBody>
      </p:sp>
      <p:sp>
        <p:nvSpPr>
          <p:cNvPr id="4" name="文本框 3"/>
          <p:cNvSpPr txBox="1"/>
          <p:nvPr/>
        </p:nvSpPr>
        <p:spPr>
          <a:xfrm>
            <a:off x="304800" y="1215454"/>
            <a:ext cx="8305800" cy="4893647"/>
          </a:xfrm>
          <a:prstGeom prst="rect">
            <a:avLst/>
          </a:prstGeom>
          <a:noFill/>
          <a:ln>
            <a:noFill/>
          </a:ln>
        </p:spPr>
        <p:txBody>
          <a:bodyPr wrap="square" rtlCol="0">
            <a:spAutoFit/>
          </a:bodyPr>
          <a:lstStyle/>
          <a:p>
            <a:r>
              <a:rPr lang="en-US" altLang="zh-CN" sz="2400" dirty="0" smtClean="0"/>
              <a:t>—</a:t>
            </a:r>
            <a:r>
              <a:rPr lang="zh-CN" altLang="en-US" sz="2400" dirty="0"/>
              <a:t>考察知识点</a:t>
            </a:r>
            <a:r>
              <a:rPr lang="en-US" altLang="zh-CN" sz="2400" dirty="0" smtClean="0"/>
              <a:t>—</a:t>
            </a:r>
          </a:p>
          <a:p>
            <a:r>
              <a:rPr lang="zh-CN" altLang="en-US" sz="2400" b="1" dirty="0" smtClean="0"/>
              <a:t>二分法</a:t>
            </a:r>
            <a:r>
              <a:rPr lang="zh-CN" altLang="en-US" sz="2400" dirty="0" smtClean="0"/>
              <a:t>：简单易懂有效</a:t>
            </a:r>
            <a:endParaRPr lang="en-US" altLang="zh-CN" sz="2400" dirty="0" smtClean="0"/>
          </a:p>
          <a:p>
            <a:r>
              <a:rPr lang="zh-CN" altLang="en-US" sz="2400" b="1" dirty="0" smtClean="0"/>
              <a:t>迭代法</a:t>
            </a:r>
            <a:endParaRPr lang="en-US" altLang="zh-CN" sz="2400" b="1" dirty="0" smtClean="0"/>
          </a:p>
          <a:p>
            <a:endParaRPr lang="en-US" altLang="zh-CN" sz="2400" dirty="0" smtClean="0"/>
          </a:p>
          <a:p>
            <a:endParaRPr lang="en-US" altLang="zh-CN" sz="2400" dirty="0" smtClean="0"/>
          </a:p>
          <a:p>
            <a:endParaRPr lang="en-US" altLang="zh-CN" sz="2400" dirty="0" smtClean="0"/>
          </a:p>
          <a:p>
            <a:r>
              <a:rPr lang="zh-CN" altLang="en-US" sz="2400" b="1" dirty="0" smtClean="0"/>
              <a:t>牛顿法</a:t>
            </a:r>
            <a:r>
              <a:rPr lang="zh-CN" altLang="en-US" sz="2400" dirty="0" smtClean="0"/>
              <a:t>：下面展开谈</a:t>
            </a:r>
            <a:endParaRPr lang="en-US" altLang="zh-CN" sz="2400" dirty="0" smtClean="0"/>
          </a:p>
          <a:p>
            <a:endParaRPr lang="en-US" altLang="zh-CN" sz="2400" dirty="0" smtClean="0"/>
          </a:p>
          <a:p>
            <a:r>
              <a:rPr lang="en-US" altLang="zh-CN" sz="2400" dirty="0" smtClean="0"/>
              <a:t>—</a:t>
            </a:r>
            <a:r>
              <a:rPr lang="zh-CN" altLang="en-US" sz="2400" dirty="0"/>
              <a:t>实验注意</a:t>
            </a:r>
            <a:r>
              <a:rPr lang="en-US" altLang="zh-CN" sz="2400" dirty="0" smtClean="0"/>
              <a:t>—</a:t>
            </a:r>
          </a:p>
          <a:p>
            <a:r>
              <a:rPr lang="zh-CN" altLang="en-US" sz="2400" b="1" dirty="0" smtClean="0"/>
              <a:t>精度</a:t>
            </a:r>
            <a:r>
              <a:rPr lang="zh-CN" altLang="en-US" sz="2400" dirty="0" smtClean="0"/>
              <a:t>：精度问题是伴随实验自始至终的一个核心，我们给出的参考精度，是实验评价的一个标准，但不是唯一标准，在此基础上，同学们可充分发挥自己的主观能动性</a:t>
            </a:r>
            <a:endParaRPr lang="en-US" altLang="zh-CN" sz="2400" dirty="0" smtClean="0"/>
          </a:p>
          <a:p>
            <a:r>
              <a:rPr lang="zh-CN" altLang="en-US" sz="2400" b="1" dirty="0" smtClean="0"/>
              <a:t>牛顿法的处理</a:t>
            </a:r>
            <a:r>
              <a:rPr lang="zh-CN" altLang="en-US" sz="2400" dirty="0" smtClean="0"/>
              <a:t>：影响牛顿法的因素，初值等</a:t>
            </a:r>
            <a:endParaRPr lang="en-US" altLang="zh-CN" sz="2400" dirty="0" smtClean="0"/>
          </a:p>
        </p:txBody>
      </p:sp>
      <p:pic>
        <p:nvPicPr>
          <p:cNvPr id="5" name="图片 4"/>
          <p:cNvPicPr>
            <a:picLocks noChangeAspect="1"/>
          </p:cNvPicPr>
          <p:nvPr/>
        </p:nvPicPr>
        <p:blipFill>
          <a:blip r:embed="rId2"/>
          <a:stretch>
            <a:fillRect/>
          </a:stretch>
        </p:blipFill>
        <p:spPr>
          <a:xfrm>
            <a:off x="381000" y="2362200"/>
            <a:ext cx="7583424" cy="995278"/>
          </a:xfrm>
          <a:prstGeom prst="rect">
            <a:avLst/>
          </a:prstGeom>
        </p:spPr>
      </p:pic>
    </p:spTree>
    <p:extLst>
      <p:ext uri="{BB962C8B-B14F-4D97-AF65-F5344CB8AC3E}">
        <p14:creationId xmlns:p14="http://schemas.microsoft.com/office/powerpoint/2010/main" val="14178268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7 Seventh Chapter</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102" y="1772816"/>
            <a:ext cx="8315325"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330464"/>
            <a:ext cx="7562572" cy="2186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566738" y="1341437"/>
            <a:ext cx="8001000" cy="411163"/>
          </a:xfrm>
          <a:prstGeom prst="rect">
            <a:avLst/>
          </a:prstGeom>
        </p:spPr>
        <p:txBody>
          <a:bodyPr wrap="square"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牛顿</a:t>
            </a:r>
            <a:r>
              <a:rPr lang="zh-CN" altLang="en-US" dirty="0" smtClean="0"/>
              <a:t>法</a:t>
            </a:r>
            <a:endParaRPr lang="en-US" altLang="zh-CN" dirty="0" smtClean="0"/>
          </a:p>
          <a:p>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p:txBody>
      </p:sp>
    </p:spTree>
    <p:extLst>
      <p:ext uri="{BB962C8B-B14F-4D97-AF65-F5344CB8AC3E}">
        <p14:creationId xmlns:p14="http://schemas.microsoft.com/office/powerpoint/2010/main" val="41182466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7 Seventh Chapter</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62200"/>
            <a:ext cx="7918286" cy="2919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内容占位符 2"/>
          <p:cNvSpPr txBox="1">
            <a:spLocks/>
          </p:cNvSpPr>
          <p:nvPr/>
        </p:nvSpPr>
        <p:spPr>
          <a:xfrm>
            <a:off x="566738" y="1341437"/>
            <a:ext cx="8001000" cy="411163"/>
          </a:xfrm>
          <a:prstGeom prst="rect">
            <a:avLst/>
          </a:prstGeom>
        </p:spPr>
        <p:txBody>
          <a:bodyPr wrap="square"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smtClean="0"/>
              <a:t>牛顿法</a:t>
            </a:r>
            <a:r>
              <a:rPr lang="en-US" altLang="zh-CN" dirty="0" smtClean="0"/>
              <a:t>(cont.)</a:t>
            </a:r>
          </a:p>
          <a:p>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p:txBody>
      </p:sp>
    </p:spTree>
    <p:extLst>
      <p:ext uri="{BB962C8B-B14F-4D97-AF65-F5344CB8AC3E}">
        <p14:creationId xmlns:p14="http://schemas.microsoft.com/office/powerpoint/2010/main" val="42690435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7 Seventh Chapter</a:t>
            </a:r>
          </a:p>
        </p:txBody>
      </p:sp>
      <p:pic>
        <p:nvPicPr>
          <p:cNvPr id="4" name="图片 3"/>
          <p:cNvPicPr>
            <a:picLocks noChangeAspect="1"/>
          </p:cNvPicPr>
          <p:nvPr/>
        </p:nvPicPr>
        <p:blipFill>
          <a:blip r:embed="rId2"/>
          <a:stretch>
            <a:fillRect/>
          </a:stretch>
        </p:blipFill>
        <p:spPr>
          <a:xfrm>
            <a:off x="1524000" y="2209800"/>
            <a:ext cx="5036344" cy="3429000"/>
          </a:xfrm>
          <a:prstGeom prst="rect">
            <a:avLst/>
          </a:prstGeom>
          <a:ln>
            <a:solidFill>
              <a:schemeClr val="tx1"/>
            </a:solidFill>
          </a:ln>
        </p:spPr>
      </p:pic>
      <p:sp>
        <p:nvSpPr>
          <p:cNvPr id="5" name="内容占位符 2"/>
          <p:cNvSpPr txBox="1">
            <a:spLocks/>
          </p:cNvSpPr>
          <p:nvPr/>
        </p:nvSpPr>
        <p:spPr>
          <a:xfrm>
            <a:off x="566738" y="1341437"/>
            <a:ext cx="8001000" cy="411163"/>
          </a:xfrm>
          <a:prstGeom prst="rect">
            <a:avLst/>
          </a:prstGeom>
        </p:spPr>
        <p:txBody>
          <a:bodyPr wrap="square"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smtClean="0"/>
              <a:t>牛顿法的形式化描述</a:t>
            </a:r>
            <a:endParaRPr lang="en-US" altLang="zh-CN" dirty="0" smtClean="0"/>
          </a:p>
          <a:p>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p:txBody>
      </p:sp>
    </p:spTree>
    <p:extLst>
      <p:ext uri="{BB962C8B-B14F-4D97-AF65-F5344CB8AC3E}">
        <p14:creationId xmlns:p14="http://schemas.microsoft.com/office/powerpoint/2010/main" val="41619843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7 Seventh Chapter</a:t>
            </a:r>
          </a:p>
        </p:txBody>
      </p:sp>
      <p:pic>
        <p:nvPicPr>
          <p:cNvPr id="3" name="图片 2"/>
          <p:cNvPicPr>
            <a:picLocks noChangeAspect="1"/>
          </p:cNvPicPr>
          <p:nvPr/>
        </p:nvPicPr>
        <p:blipFill>
          <a:blip r:embed="rId2"/>
          <a:stretch>
            <a:fillRect/>
          </a:stretch>
        </p:blipFill>
        <p:spPr>
          <a:xfrm>
            <a:off x="228599" y="1219200"/>
            <a:ext cx="8153401" cy="4236330"/>
          </a:xfrm>
          <a:prstGeom prst="rect">
            <a:avLst/>
          </a:prstGeom>
          <a:ln>
            <a:solidFill>
              <a:schemeClr val="tx1"/>
            </a:solidFill>
          </a:ln>
        </p:spPr>
      </p:pic>
      <p:sp>
        <p:nvSpPr>
          <p:cNvPr id="5" name="文本框 4"/>
          <p:cNvSpPr txBox="1"/>
          <p:nvPr/>
        </p:nvSpPr>
        <p:spPr>
          <a:xfrm>
            <a:off x="2133600" y="5791200"/>
            <a:ext cx="5334000" cy="523220"/>
          </a:xfrm>
          <a:prstGeom prst="rect">
            <a:avLst/>
          </a:prstGeom>
          <a:noFill/>
          <a:ln>
            <a:solidFill>
              <a:schemeClr val="tx1"/>
            </a:solidFill>
          </a:ln>
        </p:spPr>
        <p:txBody>
          <a:bodyPr wrap="square" rtlCol="0">
            <a:spAutoFit/>
          </a:bodyPr>
          <a:lstStyle/>
          <a:p>
            <a:r>
              <a:rPr lang="zh-CN" altLang="en-US" sz="2800" dirty="0" smtClean="0"/>
              <a:t>考虑一下弦</a:t>
            </a:r>
            <a:r>
              <a:rPr lang="zh-CN" altLang="en-US" sz="2800" dirty="0" smtClean="0"/>
              <a:t>截法与抛物线法？</a:t>
            </a:r>
            <a:endParaRPr lang="zh-CN" altLang="en-US" sz="2800" dirty="0"/>
          </a:p>
        </p:txBody>
      </p:sp>
    </p:spTree>
    <p:extLst>
      <p:ext uri="{BB962C8B-B14F-4D97-AF65-F5344CB8AC3E}">
        <p14:creationId xmlns:p14="http://schemas.microsoft.com/office/powerpoint/2010/main" val="33999067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8 Eighth Chapter</a:t>
            </a:r>
          </a:p>
        </p:txBody>
      </p:sp>
      <mc:AlternateContent xmlns:mc="http://schemas.openxmlformats.org/markup-compatibility/2006" xmlns:a14="http://schemas.microsoft.com/office/drawing/2010/main">
        <mc:Choice Requires="a14">
          <p:sp>
            <p:nvSpPr>
              <p:cNvPr id="5" name="文本框 4"/>
              <p:cNvSpPr txBox="1"/>
              <p:nvPr/>
            </p:nvSpPr>
            <p:spPr>
              <a:xfrm>
                <a:off x="381000" y="1219200"/>
                <a:ext cx="8077200" cy="5483874"/>
              </a:xfrm>
              <a:prstGeom prst="rect">
                <a:avLst/>
              </a:prstGeom>
              <a:noFill/>
            </p:spPr>
            <p:txBody>
              <a:bodyPr wrap="square" rtlCol="0">
                <a:spAutoFit/>
              </a:bodyPr>
              <a:lstStyle/>
              <a:p>
                <a:r>
                  <a:rPr lang="zh-CN" altLang="zh-CN" sz="2400" dirty="0"/>
                  <a:t>实验</a:t>
                </a:r>
                <a:r>
                  <a:rPr lang="en-US" altLang="zh-CN" sz="2400" dirty="0"/>
                  <a:t>8</a:t>
                </a:r>
                <a:r>
                  <a:rPr lang="zh-CN" altLang="zh-CN" sz="2400" dirty="0"/>
                  <a:t>矩阵特征值计算</a:t>
                </a:r>
              </a:p>
              <a:p>
                <a:r>
                  <a:rPr lang="en-US" altLang="zh-CN" sz="2400" dirty="0"/>
                  <a:t> </a:t>
                </a:r>
                <a:endParaRPr lang="zh-CN" altLang="zh-CN" sz="2400" dirty="0"/>
              </a:p>
              <a:p>
                <a:r>
                  <a:rPr lang="zh-CN" altLang="zh-CN" sz="2400" dirty="0"/>
                  <a:t>用幂法求出下列矩阵按模最大的特征值</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i="1">
                            <a:latin typeface="Cambria Math" panose="02040503050406030204" pitchFamily="18" charset="0"/>
                          </a:rPr>
                          <m:t>1</m:t>
                        </m:r>
                      </m:sub>
                    </m:sSub>
                  </m:oMath>
                </a14:m>
                <a:r>
                  <a:rPr lang="zh-CN" altLang="zh-CN" sz="2400" dirty="0"/>
                  <a:t>及其对应的特征向量</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oMath>
                </a14:m>
                <a:r>
                  <a:rPr lang="zh-CN" altLang="zh-CN" sz="2400" dirty="0"/>
                  <a:t>，使得</a:t>
                </a:r>
              </a:p>
              <a:p>
                <a:pPr/>
                <a14:m>
                  <m:oMathPara xmlns:m="http://schemas.openxmlformats.org/officeDocument/2006/math">
                    <m:oMathParaPr>
                      <m:jc m:val="centerGroup"/>
                    </m:oMathParaPr>
                    <m:oMath xmlns:m="http://schemas.openxmlformats.org/officeDocument/2006/math">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e>
                        <m:sub>
                          <m:r>
                            <a:rPr lang="en-US" altLang="zh-CN" sz="2400" i="1">
                              <a:latin typeface="Cambria Math" panose="02040503050406030204" pitchFamily="18" charset="0"/>
                            </a:rPr>
                            <m:t>𝑘</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𝜆</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e>
                        <m:sub>
                          <m:r>
                            <a:rPr lang="en-US" altLang="zh-CN" sz="2400" i="1">
                              <a:latin typeface="Cambria Math" panose="02040503050406030204" pitchFamily="18" charset="0"/>
                            </a:rPr>
                            <m:t>𝑘</m:t>
                          </m:r>
                        </m:sub>
                      </m:sSub>
                      <m:r>
                        <a:rPr lang="en-US" altLang="zh-CN" sz="2400">
                          <a:latin typeface="Cambria Math" panose="02040503050406030204" pitchFamily="18" charset="0"/>
                        </a:rPr>
                        <m:t>|&lt;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10</m:t>
                          </m:r>
                        </m:e>
                        <m:sup>
                          <m:r>
                            <a:rPr lang="en-US" altLang="zh-CN" sz="2400" i="1">
                              <a:latin typeface="Cambria Math" panose="02040503050406030204" pitchFamily="18" charset="0"/>
                            </a:rPr>
                            <m:t>−5</m:t>
                          </m:r>
                        </m:sup>
                      </m:sSup>
                    </m:oMath>
                  </m:oMathPara>
                </a14:m>
                <a:endParaRPr lang="zh-CN" altLang="zh-CN" sz="2400" dirty="0"/>
              </a:p>
              <a:p>
                <a:r>
                  <a:rPr lang="en-US" altLang="zh-CN" sz="2400" dirty="0"/>
                  <a:t> </a:t>
                </a:r>
                <a:endParaRPr lang="zh-CN" altLang="zh-CN" sz="2400" dirty="0"/>
              </a:p>
              <a:p>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A</m:t>
                      </m:r>
                      <m:r>
                        <a:rPr lang="en-US" altLang="zh-CN" sz="2400">
                          <a:latin typeface="Cambria Math" panose="02040503050406030204" pitchFamily="18" charset="0"/>
                        </a:rPr>
                        <m:t>=</m:t>
                      </m:r>
                      <m:d>
                        <m:dPr>
                          <m:begChr m:val="["/>
                          <m:endChr m:val="]"/>
                          <m:ctrlPr>
                            <a:rPr lang="zh-CN" altLang="zh-CN" sz="2400" i="1">
                              <a:latin typeface="Cambria Math" panose="02040503050406030204" pitchFamily="18" charset="0"/>
                            </a:rPr>
                          </m:ctrlPr>
                        </m:dPr>
                        <m:e>
                          <m:m>
                            <m:mPr>
                              <m:mcs>
                                <m:mc>
                                  <m:mcPr>
                                    <m:count m:val="3"/>
                                    <m:mcJc m:val="center"/>
                                  </m:mcPr>
                                </m:mc>
                              </m:mcs>
                              <m:ctrlPr>
                                <a:rPr lang="zh-CN" altLang="zh-CN" sz="2400" i="1">
                                  <a:latin typeface="Cambria Math" panose="02040503050406030204" pitchFamily="18" charset="0"/>
                                </a:rPr>
                              </m:ctrlPr>
                            </m:mPr>
                            <m:mr>
                              <m:e>
                                <m:r>
                                  <a:rPr lang="en-US" altLang="zh-CN" sz="2400" i="1">
                                    <a:latin typeface="Cambria Math" panose="02040503050406030204" pitchFamily="18" charset="0"/>
                                  </a:rPr>
                                  <m:t>5</m:t>
                                </m:r>
                              </m:e>
                              <m:e>
                                <m:r>
                                  <a:rPr lang="en-US" altLang="zh-CN" sz="2400" i="1">
                                    <a:latin typeface="Cambria Math" panose="02040503050406030204" pitchFamily="18" charset="0"/>
                                  </a:rPr>
                                  <m:t>−4</m:t>
                                </m:r>
                              </m:e>
                              <m:e>
                                <m:r>
                                  <a:rPr lang="en-US" altLang="zh-CN" sz="2400" i="1">
                                    <a:latin typeface="Cambria Math" panose="02040503050406030204" pitchFamily="18" charset="0"/>
                                  </a:rPr>
                                  <m:t>1</m:t>
                                </m:r>
                              </m:e>
                            </m:mr>
                            <m:mr>
                              <m:e>
                                <m:r>
                                  <a:rPr lang="en-US" altLang="zh-CN" sz="2400" i="1">
                                    <a:latin typeface="Cambria Math" panose="02040503050406030204" pitchFamily="18" charset="0"/>
                                  </a:rPr>
                                  <m:t>−4</m:t>
                                </m:r>
                              </m:e>
                              <m:e>
                                <m:r>
                                  <a:rPr lang="en-US" altLang="zh-CN" sz="2400" i="1">
                                    <a:latin typeface="Cambria Math" panose="02040503050406030204" pitchFamily="18" charset="0"/>
                                  </a:rPr>
                                  <m:t>6</m:t>
                                </m:r>
                              </m:e>
                              <m:e>
                                <m:r>
                                  <a:rPr lang="en-US" altLang="zh-CN" sz="2400" i="1">
                                    <a:latin typeface="Cambria Math" panose="02040503050406030204" pitchFamily="18" charset="0"/>
                                  </a:rPr>
                                  <m:t>−4</m:t>
                                </m:r>
                              </m:e>
                            </m:mr>
                            <m:mr>
                              <m:e>
                                <m:r>
                                  <a:rPr lang="en-US" altLang="zh-CN" sz="2400" i="1">
                                    <a:latin typeface="Cambria Math" panose="02040503050406030204" pitchFamily="18" charset="0"/>
                                  </a:rPr>
                                  <m:t>1</m:t>
                                </m:r>
                              </m:e>
                              <m:e>
                                <m:r>
                                  <a:rPr lang="en-US" altLang="zh-CN" sz="2400" i="1">
                                    <a:latin typeface="Cambria Math" panose="02040503050406030204" pitchFamily="18" charset="0"/>
                                  </a:rPr>
                                  <m:t>−4</m:t>
                                </m:r>
                              </m:e>
                              <m:e>
                                <m:r>
                                  <a:rPr lang="en-US" altLang="zh-CN" sz="2400" i="1">
                                    <a:latin typeface="Cambria Math" panose="02040503050406030204" pitchFamily="18" charset="0"/>
                                  </a:rPr>
                                  <m:t>7</m:t>
                                </m:r>
                              </m:e>
                            </m:mr>
                          </m:m>
                        </m:e>
                      </m:d>
                    </m:oMath>
                  </m:oMathPara>
                </a14:m>
                <a:endParaRPr lang="zh-CN" altLang="zh-CN" sz="2400" dirty="0"/>
              </a:p>
              <a:p>
                <a:r>
                  <a:rPr lang="en-US" altLang="zh-CN" sz="2400" dirty="0"/>
                  <a:t> </a:t>
                </a:r>
                <a:endParaRPr lang="zh-CN" altLang="zh-CN" sz="2400" dirty="0"/>
              </a:p>
              <a:p>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B</m:t>
                      </m:r>
                      <m:r>
                        <a:rPr lang="en-US" altLang="zh-CN" sz="2400">
                          <a:latin typeface="Cambria Math" panose="02040503050406030204" pitchFamily="18" charset="0"/>
                        </a:rPr>
                        <m:t>=</m:t>
                      </m:r>
                      <m:d>
                        <m:dPr>
                          <m:begChr m:val="["/>
                          <m:endChr m:val="]"/>
                          <m:ctrlPr>
                            <a:rPr lang="zh-CN" altLang="zh-CN" sz="2400" i="1">
                              <a:latin typeface="Cambria Math" panose="02040503050406030204" pitchFamily="18" charset="0"/>
                            </a:rPr>
                          </m:ctrlPr>
                        </m:dPr>
                        <m:e>
                          <m:m>
                            <m:mPr>
                              <m:mcs>
                                <m:mc>
                                  <m:mcPr>
                                    <m:count m:val="4"/>
                                    <m:mcJc m:val="center"/>
                                  </m:mcPr>
                                </m:mc>
                              </m:mcs>
                              <m:ctrlPr>
                                <a:rPr lang="zh-CN" altLang="zh-CN" sz="2400" i="1">
                                  <a:latin typeface="Cambria Math" panose="02040503050406030204" pitchFamily="18" charset="0"/>
                                </a:rPr>
                              </m:ctrlPr>
                            </m:mPr>
                            <m:mr>
                              <m:e>
                                <m:r>
                                  <a:rPr lang="en-US" altLang="zh-CN" sz="2400" i="1">
                                    <a:latin typeface="Cambria Math" panose="02040503050406030204" pitchFamily="18" charset="0"/>
                                  </a:rPr>
                                  <m:t>25</m:t>
                                </m:r>
                              </m:e>
                              <m:e>
                                <m:r>
                                  <a:rPr lang="en-US" altLang="zh-CN" sz="2400" i="1">
                                    <a:latin typeface="Cambria Math" panose="02040503050406030204" pitchFamily="18" charset="0"/>
                                  </a:rPr>
                                  <m:t>−41</m:t>
                                </m:r>
                              </m:e>
                              <m:e>
                                <m:r>
                                  <a:rPr lang="en-US" altLang="zh-CN" sz="2400" i="1">
                                    <a:latin typeface="Cambria Math" panose="02040503050406030204" pitchFamily="18" charset="0"/>
                                  </a:rPr>
                                  <m:t>10</m:t>
                                </m:r>
                              </m:e>
                              <m:e>
                                <m:r>
                                  <a:rPr lang="en-US" altLang="zh-CN" sz="2400" i="1">
                                    <a:latin typeface="Cambria Math" panose="02040503050406030204" pitchFamily="18" charset="0"/>
                                  </a:rPr>
                                  <m:t>−6</m:t>
                                </m:r>
                              </m:e>
                            </m:mr>
                            <m:mr>
                              <m:e>
                                <m:r>
                                  <a:rPr lang="en-US" altLang="zh-CN" sz="2400" i="1">
                                    <a:latin typeface="Cambria Math" panose="02040503050406030204" pitchFamily="18" charset="0"/>
                                  </a:rPr>
                                  <m:t>−41</m:t>
                                </m:r>
                              </m:e>
                              <m:e>
                                <m:r>
                                  <a:rPr lang="en-US" altLang="zh-CN" sz="2400" i="1">
                                    <a:latin typeface="Cambria Math" panose="02040503050406030204" pitchFamily="18" charset="0"/>
                                  </a:rPr>
                                  <m:t>68</m:t>
                                </m:r>
                              </m:e>
                              <m:e>
                                <m:r>
                                  <a:rPr lang="en-US" altLang="zh-CN" sz="2400" i="1">
                                    <a:latin typeface="Cambria Math" panose="02040503050406030204" pitchFamily="18" charset="0"/>
                                  </a:rPr>
                                  <m:t>−17</m:t>
                                </m:r>
                              </m:e>
                              <m:e>
                                <m:r>
                                  <a:rPr lang="en-US" altLang="zh-CN" sz="2400" i="1">
                                    <a:latin typeface="Cambria Math" panose="02040503050406030204" pitchFamily="18" charset="0"/>
                                  </a:rPr>
                                  <m:t>10</m:t>
                                </m:r>
                              </m:e>
                            </m:mr>
                            <m:mr>
                              <m:e>
                                <m:r>
                                  <a:rPr lang="en-US" altLang="zh-CN" sz="2400" i="1">
                                    <a:latin typeface="Cambria Math" panose="02040503050406030204" pitchFamily="18" charset="0"/>
                                  </a:rPr>
                                  <m:t>10</m:t>
                                </m:r>
                              </m:e>
                              <m:e>
                                <m:r>
                                  <a:rPr lang="en-US" altLang="zh-CN" sz="2400" i="1">
                                    <a:latin typeface="Cambria Math" panose="02040503050406030204" pitchFamily="18" charset="0"/>
                                  </a:rPr>
                                  <m:t>−17</m:t>
                                </m:r>
                              </m:e>
                              <m:e>
                                <m:r>
                                  <a:rPr lang="en-US" altLang="zh-CN" sz="2400" i="1">
                                    <a:latin typeface="Cambria Math" panose="02040503050406030204" pitchFamily="18" charset="0"/>
                                  </a:rPr>
                                  <m:t>5</m:t>
                                </m:r>
                              </m:e>
                              <m:e>
                                <m:r>
                                  <a:rPr lang="en-US" altLang="zh-CN" sz="2400" i="1">
                                    <a:latin typeface="Cambria Math" panose="02040503050406030204" pitchFamily="18" charset="0"/>
                                  </a:rPr>
                                  <m:t>−3</m:t>
                                </m:r>
                              </m:e>
                            </m:mr>
                            <m:mr>
                              <m:e>
                                <m:r>
                                  <a:rPr lang="en-US" altLang="zh-CN" sz="2400" i="1">
                                    <a:latin typeface="Cambria Math" panose="02040503050406030204" pitchFamily="18" charset="0"/>
                                  </a:rPr>
                                  <m:t>−6</m:t>
                                </m:r>
                              </m:e>
                              <m:e>
                                <m:r>
                                  <a:rPr lang="en-US" altLang="zh-CN" sz="2400" i="1">
                                    <a:latin typeface="Cambria Math" panose="02040503050406030204" pitchFamily="18" charset="0"/>
                                  </a:rPr>
                                  <m:t>10</m:t>
                                </m:r>
                              </m:e>
                              <m:e>
                                <m:r>
                                  <a:rPr lang="en-US" altLang="zh-CN" sz="2400" i="1">
                                    <a:latin typeface="Cambria Math" panose="02040503050406030204" pitchFamily="18" charset="0"/>
                                  </a:rPr>
                                  <m:t>−3</m:t>
                                </m:r>
                              </m:e>
                              <m:e>
                                <m:r>
                                  <a:rPr lang="en-US" altLang="zh-CN" sz="2400" i="1">
                                    <a:latin typeface="Cambria Math" panose="02040503050406030204" pitchFamily="18" charset="0"/>
                                  </a:rPr>
                                  <m:t>2</m:t>
                                </m:r>
                              </m:e>
                            </m:mr>
                          </m:m>
                        </m:e>
                      </m:d>
                    </m:oMath>
                  </m:oMathPara>
                </a14:m>
                <a:endParaRPr lang="zh-CN" altLang="zh-CN" sz="2400" dirty="0"/>
              </a:p>
              <a:p>
                <a:endParaRPr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381000" y="1219200"/>
                <a:ext cx="8077200" cy="5483874"/>
              </a:xfrm>
              <a:prstGeom prst="rect">
                <a:avLst/>
              </a:prstGeom>
              <a:blipFill rotWithShape="0">
                <a:blip r:embed="rId2"/>
                <a:stretch>
                  <a:fillRect l="-1208" t="-1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28685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8 Eighth Chapter</a:t>
            </a:r>
          </a:p>
        </p:txBody>
      </p:sp>
      <p:sp>
        <p:nvSpPr>
          <p:cNvPr id="4" name="文本框 3"/>
          <p:cNvSpPr txBox="1"/>
          <p:nvPr/>
        </p:nvSpPr>
        <p:spPr>
          <a:xfrm>
            <a:off x="762000" y="1524000"/>
            <a:ext cx="8077200" cy="3046988"/>
          </a:xfrm>
          <a:prstGeom prst="rect">
            <a:avLst/>
          </a:prstGeom>
          <a:noFill/>
          <a:ln>
            <a:noFill/>
          </a:ln>
        </p:spPr>
        <p:txBody>
          <a:bodyPr wrap="square" rtlCol="0">
            <a:spAutoFit/>
          </a:bodyPr>
          <a:lstStyle/>
          <a:p>
            <a:r>
              <a:rPr lang="en-US" altLang="zh-CN" sz="2400" dirty="0" smtClean="0"/>
              <a:t>—</a:t>
            </a:r>
            <a:r>
              <a:rPr lang="zh-CN" altLang="en-US" sz="2400" dirty="0"/>
              <a:t>考察知识点</a:t>
            </a:r>
            <a:r>
              <a:rPr lang="en-US" altLang="zh-CN" sz="2400" dirty="0" smtClean="0"/>
              <a:t>—</a:t>
            </a:r>
          </a:p>
          <a:p>
            <a:r>
              <a:rPr lang="zh-CN" altLang="en-US" sz="2400" b="1" dirty="0" smtClean="0"/>
              <a:t>幂法</a:t>
            </a:r>
            <a:r>
              <a:rPr lang="zh-CN" altLang="en-US" sz="2400" dirty="0" smtClean="0"/>
              <a:t>：幂法是一种计算矩阵主特征值（矩阵按模最大的特征值）及对应特征向量的迭代方法，特别适用于大型稀疏矩阵。反幂法是计算海森伯格阵或三对角阵的对应一个给定近似特征向量的有效方法之一。</a:t>
            </a:r>
            <a:endParaRPr lang="en-US" altLang="zh-CN" sz="2400" dirty="0" smtClean="0"/>
          </a:p>
          <a:p>
            <a:endParaRPr lang="en-US" altLang="zh-CN" sz="2400" dirty="0" smtClean="0"/>
          </a:p>
          <a:p>
            <a:r>
              <a:rPr lang="en-US" altLang="zh-CN" sz="2400" dirty="0" smtClean="0"/>
              <a:t>—</a:t>
            </a:r>
            <a:r>
              <a:rPr lang="zh-CN" altLang="en-US" sz="2400" dirty="0"/>
              <a:t>实验注意</a:t>
            </a:r>
            <a:r>
              <a:rPr lang="en-US" altLang="zh-CN" sz="2400" dirty="0" smtClean="0"/>
              <a:t>—</a:t>
            </a:r>
          </a:p>
          <a:p>
            <a:r>
              <a:rPr lang="zh-CN" altLang="en-US" sz="2400" dirty="0" smtClean="0"/>
              <a:t>矩阵对比：不同的矩阵影响收敛速度的因素</a:t>
            </a:r>
            <a:endParaRPr lang="en-US" altLang="zh-CN" sz="2400" dirty="0" smtClean="0"/>
          </a:p>
        </p:txBody>
      </p:sp>
    </p:spTree>
    <p:extLst>
      <p:ext uri="{BB962C8B-B14F-4D97-AF65-F5344CB8AC3E}">
        <p14:creationId xmlns:p14="http://schemas.microsoft.com/office/powerpoint/2010/main" val="4018306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8 Eighth Chapter</a:t>
            </a:r>
          </a:p>
        </p:txBody>
      </p:sp>
      <p:pic>
        <p:nvPicPr>
          <p:cNvPr id="6" name="Picture 2"/>
          <p:cNvPicPr>
            <a:picLocks noChangeAspect="1" noChangeArrowheads="1"/>
          </p:cNvPicPr>
          <p:nvPr/>
        </p:nvPicPr>
        <p:blipFill>
          <a:blip r:embed="rId2" cstate="print"/>
          <a:srcRect/>
          <a:stretch>
            <a:fillRect/>
          </a:stretch>
        </p:blipFill>
        <p:spPr bwMode="auto">
          <a:xfrm>
            <a:off x="683568" y="1340768"/>
            <a:ext cx="7848872" cy="858933"/>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683568" y="2420888"/>
            <a:ext cx="7848872" cy="943043"/>
          </a:xfrm>
          <a:prstGeom prst="rect">
            <a:avLst/>
          </a:prstGeom>
          <a:noFill/>
          <a:ln w="9525">
            <a:noFill/>
            <a:miter lim="800000"/>
            <a:headEnd/>
            <a:tailEnd/>
          </a:ln>
        </p:spPr>
      </p:pic>
      <p:pic>
        <p:nvPicPr>
          <p:cNvPr id="8" name="Picture 4"/>
          <p:cNvPicPr>
            <a:picLocks noChangeAspect="1" noChangeArrowheads="1"/>
          </p:cNvPicPr>
          <p:nvPr/>
        </p:nvPicPr>
        <p:blipFill>
          <a:blip r:embed="rId4" cstate="print"/>
          <a:srcRect/>
          <a:stretch>
            <a:fillRect/>
          </a:stretch>
        </p:blipFill>
        <p:spPr bwMode="auto">
          <a:xfrm>
            <a:off x="2699792" y="3551493"/>
            <a:ext cx="2664296" cy="1533691"/>
          </a:xfrm>
          <a:prstGeom prst="rect">
            <a:avLst/>
          </a:prstGeom>
          <a:noFill/>
          <a:ln w="9525">
            <a:noFill/>
            <a:miter lim="800000"/>
            <a:headEnd/>
            <a:tailEnd/>
          </a:ln>
        </p:spPr>
      </p:pic>
      <p:pic>
        <p:nvPicPr>
          <p:cNvPr id="9" name="Picture 5"/>
          <p:cNvPicPr>
            <a:picLocks noChangeAspect="1" noChangeArrowheads="1"/>
          </p:cNvPicPr>
          <p:nvPr/>
        </p:nvPicPr>
        <p:blipFill>
          <a:blip r:embed="rId5" cstate="print"/>
          <a:srcRect/>
          <a:stretch>
            <a:fillRect/>
          </a:stretch>
        </p:blipFill>
        <p:spPr bwMode="auto">
          <a:xfrm>
            <a:off x="1187624" y="5301208"/>
            <a:ext cx="792088" cy="306934"/>
          </a:xfrm>
          <a:prstGeom prst="rect">
            <a:avLst/>
          </a:prstGeom>
          <a:noFill/>
          <a:ln w="9525">
            <a:noFill/>
            <a:miter lim="800000"/>
            <a:headEnd/>
            <a:tailEnd/>
          </a:ln>
        </p:spPr>
      </p:pic>
      <p:pic>
        <p:nvPicPr>
          <p:cNvPr id="10" name="Picture 6"/>
          <p:cNvPicPr>
            <a:picLocks noChangeAspect="1" noChangeArrowheads="1"/>
          </p:cNvPicPr>
          <p:nvPr/>
        </p:nvPicPr>
        <p:blipFill>
          <a:blip r:embed="rId6" cstate="print"/>
          <a:srcRect/>
          <a:stretch>
            <a:fillRect/>
          </a:stretch>
        </p:blipFill>
        <p:spPr bwMode="auto">
          <a:xfrm>
            <a:off x="2555776" y="5589240"/>
            <a:ext cx="2664296" cy="745605"/>
          </a:xfrm>
          <a:prstGeom prst="rect">
            <a:avLst/>
          </a:prstGeom>
          <a:noFill/>
          <a:ln w="9525">
            <a:noFill/>
            <a:miter lim="800000"/>
            <a:headEnd/>
            <a:tailEnd/>
          </a:ln>
        </p:spPr>
      </p:pic>
    </p:spTree>
    <p:extLst>
      <p:ext uri="{BB962C8B-B14F-4D97-AF65-F5344CB8AC3E}">
        <p14:creationId xmlns:p14="http://schemas.microsoft.com/office/powerpoint/2010/main" val="27576258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8 Eighth Chapter</a:t>
            </a:r>
          </a:p>
        </p:txBody>
      </p:sp>
      <p:pic>
        <p:nvPicPr>
          <p:cNvPr id="3" name="Picture 2"/>
          <p:cNvPicPr>
            <a:picLocks noChangeAspect="1" noChangeArrowheads="1"/>
          </p:cNvPicPr>
          <p:nvPr/>
        </p:nvPicPr>
        <p:blipFill>
          <a:blip r:embed="rId2" cstate="print"/>
          <a:srcRect/>
          <a:stretch>
            <a:fillRect/>
          </a:stretch>
        </p:blipFill>
        <p:spPr bwMode="auto">
          <a:xfrm>
            <a:off x="1043609" y="1412776"/>
            <a:ext cx="504056" cy="290801"/>
          </a:xfrm>
          <a:prstGeom prst="rect">
            <a:avLst/>
          </a:prstGeom>
          <a:noFill/>
          <a:ln w="9525">
            <a:noFill/>
            <a:miter lim="800000"/>
            <a:headEnd/>
            <a:tailEnd/>
          </a:ln>
        </p:spPr>
      </p:pic>
      <p:pic>
        <p:nvPicPr>
          <p:cNvPr id="4" name="Picture 3"/>
          <p:cNvPicPr>
            <a:picLocks noChangeAspect="1" noChangeArrowheads="1"/>
          </p:cNvPicPr>
          <p:nvPr/>
        </p:nvPicPr>
        <p:blipFill>
          <a:blip r:embed="rId3" cstate="print"/>
          <a:srcRect/>
          <a:stretch>
            <a:fillRect/>
          </a:stretch>
        </p:blipFill>
        <p:spPr bwMode="auto">
          <a:xfrm>
            <a:off x="1619672" y="1700808"/>
            <a:ext cx="5472608" cy="1607828"/>
          </a:xfrm>
          <a:prstGeom prst="rect">
            <a:avLst/>
          </a:prstGeom>
          <a:noFill/>
          <a:ln w="9525">
            <a:noFill/>
            <a:miter lim="800000"/>
            <a:headEnd/>
            <a:tailEnd/>
          </a:ln>
        </p:spPr>
      </p:pic>
      <p:pic>
        <p:nvPicPr>
          <p:cNvPr id="5" name="Picture 4"/>
          <p:cNvPicPr>
            <a:picLocks noChangeAspect="1" noChangeArrowheads="1"/>
          </p:cNvPicPr>
          <p:nvPr/>
        </p:nvPicPr>
        <p:blipFill>
          <a:blip r:embed="rId4" cstate="print"/>
          <a:srcRect/>
          <a:stretch>
            <a:fillRect/>
          </a:stretch>
        </p:blipFill>
        <p:spPr bwMode="auto">
          <a:xfrm>
            <a:off x="1043608" y="3356992"/>
            <a:ext cx="648072" cy="344942"/>
          </a:xfrm>
          <a:prstGeom prst="rect">
            <a:avLst/>
          </a:prstGeom>
          <a:noFill/>
          <a:ln w="9525">
            <a:noFill/>
            <a:miter lim="800000"/>
            <a:headEnd/>
            <a:tailEnd/>
          </a:ln>
        </p:spPr>
      </p:pic>
      <p:pic>
        <p:nvPicPr>
          <p:cNvPr id="6" name="Picture 5"/>
          <p:cNvPicPr>
            <a:picLocks noChangeAspect="1" noChangeArrowheads="1"/>
          </p:cNvPicPr>
          <p:nvPr/>
        </p:nvPicPr>
        <p:blipFill>
          <a:blip r:embed="rId5" cstate="print"/>
          <a:srcRect/>
          <a:stretch>
            <a:fillRect/>
          </a:stretch>
        </p:blipFill>
        <p:spPr bwMode="auto">
          <a:xfrm>
            <a:off x="611560" y="3645024"/>
            <a:ext cx="7776864" cy="2614886"/>
          </a:xfrm>
          <a:prstGeom prst="rect">
            <a:avLst/>
          </a:prstGeom>
          <a:noFill/>
          <a:ln w="9525">
            <a:noFill/>
            <a:miter lim="800000"/>
            <a:headEnd/>
            <a:tailEnd/>
          </a:ln>
        </p:spPr>
      </p:pic>
    </p:spTree>
    <p:extLst>
      <p:ext uri="{BB962C8B-B14F-4D97-AF65-F5344CB8AC3E}">
        <p14:creationId xmlns:p14="http://schemas.microsoft.com/office/powerpoint/2010/main" val="22576884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1</a:t>
            </a:r>
            <a:r>
              <a:rPr lang="en-US" altLang="zh-CN" sz="6000" dirty="0" smtClean="0">
                <a:latin typeface="Times New Roman" panose="02020603050405020304" pitchFamily="18" charset="0"/>
                <a:cs typeface="Microsoft JhengHei"/>
              </a:rPr>
              <a:t> Overview</a:t>
            </a:r>
            <a:endParaRPr lang="en-US" altLang="zh-CN" sz="6000" dirty="0">
              <a:latin typeface="Times New Roman" panose="02020603050405020304" pitchFamily="18" charset="0"/>
              <a:cs typeface="Microsoft JhengHei"/>
            </a:endParaRPr>
          </a:p>
        </p:txBody>
      </p:sp>
      <p:sp>
        <p:nvSpPr>
          <p:cNvPr id="6" name="文本框 5"/>
          <p:cNvSpPr txBox="1"/>
          <p:nvPr/>
        </p:nvSpPr>
        <p:spPr>
          <a:xfrm>
            <a:off x="533400" y="1066800"/>
            <a:ext cx="8305800" cy="5632311"/>
          </a:xfrm>
          <a:prstGeom prst="rect">
            <a:avLst/>
          </a:prstGeom>
          <a:noFill/>
          <a:ln>
            <a:noFill/>
          </a:ln>
        </p:spPr>
        <p:txBody>
          <a:bodyPr wrap="square" rtlCol="0">
            <a:spAutoFit/>
          </a:bodyPr>
          <a:lstStyle/>
          <a:p>
            <a:r>
              <a:rPr lang="en-US" altLang="zh-CN" sz="2400" dirty="0" smtClean="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严格按照实验指导文档的要求进行实验，</a:t>
            </a:r>
            <a:r>
              <a:rPr lang="zh-CN" altLang="en-US" sz="2400" b="1" dirty="0">
                <a:latin typeface="Times New Roman" panose="02020603050405020304" pitchFamily="18" charset="0"/>
                <a:ea typeface="宋体" panose="02010600030101010101" pitchFamily="2" charset="-122"/>
              </a:rPr>
              <a:t>特别是程序语言，必须按实验指导文档具体要求进行</a:t>
            </a:r>
            <a:r>
              <a:rPr lang="zh-CN" altLang="en-US" sz="2400" dirty="0">
                <a:latin typeface="Times New Roman" panose="02020603050405020304" pitchFamily="18" charset="0"/>
                <a:ea typeface="宋体" panose="02010600030101010101" pitchFamily="2" charset="-122"/>
              </a:rPr>
              <a:t>，否则不予批阅，实验指导文档中的问题必须在实验报告中全部解答；</a:t>
            </a:r>
          </a:p>
          <a:p>
            <a:r>
              <a:rPr lang="en-US" altLang="zh-CN" sz="2400" dirty="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实验格式不符合要求的文档在一定程度上会对成绩有影响；</a:t>
            </a:r>
          </a:p>
          <a:p>
            <a:r>
              <a:rPr lang="en-US" altLang="zh-CN" sz="2400" dirty="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实验结果不是成绩的唯一标准，包括程序清单、报告内容、报告格式、是否按时提交、心得体会等都会对成绩有影响，</a:t>
            </a:r>
            <a:r>
              <a:rPr lang="zh-CN" altLang="en-US" sz="2400" b="1" dirty="0">
                <a:solidFill>
                  <a:srgbClr val="FF0000"/>
                </a:solidFill>
                <a:latin typeface="Times New Roman" panose="02020603050405020304" pitchFamily="18" charset="0"/>
                <a:ea typeface="宋体" panose="02010600030101010101" pitchFamily="2" charset="-122"/>
              </a:rPr>
              <a:t>特别注意的是若出现疑似雷同现象，则严肃处理相关同学</a:t>
            </a:r>
            <a:r>
              <a:rPr lang="zh-CN" altLang="en-US" sz="2400" dirty="0">
                <a:latin typeface="Times New Roman" panose="02020603050405020304" pitchFamily="18" charset="0"/>
                <a:ea typeface="宋体" panose="02010600030101010101" pitchFamily="2" charset="-122"/>
              </a:rPr>
              <a:t>；</a:t>
            </a:r>
          </a:p>
          <a:p>
            <a:r>
              <a:rPr lang="en-US" altLang="zh-CN" sz="2400" dirty="0">
                <a:latin typeface="Times New Roman" panose="02020603050405020304" pitchFamily="18" charset="0"/>
                <a:ea typeface="宋体" panose="02010600030101010101" pitchFamily="2" charset="-122"/>
              </a:rPr>
              <a:t>4</a:t>
            </a:r>
            <a:r>
              <a:rPr lang="zh-CN" altLang="en-US" sz="2400" dirty="0">
                <a:latin typeface="Times New Roman" panose="02020603050405020304" pitchFamily="18" charset="0"/>
                <a:ea typeface="宋体" panose="02010600030101010101" pitchFamily="2" charset="-122"/>
              </a:rPr>
              <a:t>如果不能按时完成或者在实验中出现什么疑问，欢迎及时联系我们（联系方式在蔡老师数值分析课件第一章第</a:t>
            </a:r>
            <a:r>
              <a:rPr lang="en-US" altLang="zh-CN" sz="2400" dirty="0">
                <a:latin typeface="Times New Roman" panose="02020603050405020304" pitchFamily="18" charset="0"/>
                <a:ea typeface="宋体" panose="02010600030101010101" pitchFamily="2" charset="-122"/>
              </a:rPr>
              <a:t>4</a:t>
            </a:r>
            <a:r>
              <a:rPr lang="zh-CN" altLang="en-US" sz="2400" dirty="0">
                <a:latin typeface="Times New Roman" panose="02020603050405020304" pitchFamily="18" charset="0"/>
                <a:ea typeface="宋体" panose="02010600030101010101" pitchFamily="2" charset="-122"/>
              </a:rPr>
              <a:t>页），也可以在网络学堂课程讨论区提出；</a:t>
            </a:r>
          </a:p>
          <a:p>
            <a:r>
              <a:rPr lang="en-US" altLang="zh-CN" sz="2400" dirty="0">
                <a:latin typeface="Times New Roman" panose="02020603050405020304" pitchFamily="18" charset="0"/>
                <a:ea typeface="宋体" panose="02010600030101010101" pitchFamily="2" charset="-122"/>
              </a:rPr>
              <a:t>5</a:t>
            </a:r>
            <a:r>
              <a:rPr lang="zh-CN" altLang="en-US" sz="2400" dirty="0">
                <a:latin typeface="Times New Roman" panose="02020603050405020304" pitchFamily="18" charset="0"/>
                <a:ea typeface="宋体" panose="02010600030101010101" pitchFamily="2" charset="-122"/>
              </a:rPr>
              <a:t>由于每次实验的难易程度存在不同，所以在最终计算成绩时会考虑这一点，所以请同学们不要都去做简单的题目从而限制自己对数值分析课特别是一些难点的理解和掌握；</a:t>
            </a:r>
          </a:p>
          <a:p>
            <a:r>
              <a:rPr lang="en-US" altLang="zh-CN" sz="2400" dirty="0">
                <a:latin typeface="Times New Roman" panose="02020603050405020304" pitchFamily="18" charset="0"/>
                <a:ea typeface="宋体" panose="02010600030101010101" pitchFamily="2" charset="-122"/>
              </a:rPr>
              <a:t>6</a:t>
            </a:r>
            <a:r>
              <a:rPr lang="zh-CN" altLang="en-US" sz="2400" dirty="0">
                <a:latin typeface="Times New Roman" panose="02020603050405020304" pitchFamily="18" charset="0"/>
                <a:ea typeface="宋体" panose="02010600030101010101" pitchFamily="2" charset="-122"/>
              </a:rPr>
              <a:t>由于作业是按讲课章节顺序下发的，因此</a:t>
            </a:r>
            <a:r>
              <a:rPr lang="en-US" altLang="zh-CN" sz="2400" b="1" dirty="0">
                <a:solidFill>
                  <a:srgbClr val="FF0000"/>
                </a:solidFill>
                <a:latin typeface="Times New Roman" panose="02020603050405020304" pitchFamily="18" charset="0"/>
                <a:ea typeface="宋体" panose="02010600030101010101" pitchFamily="2" charset="-122"/>
              </a:rPr>
              <a:t>8</a:t>
            </a:r>
            <a:r>
              <a:rPr lang="zh-CN" altLang="en-US" sz="2400" b="1" dirty="0">
                <a:solidFill>
                  <a:srgbClr val="FF0000"/>
                </a:solidFill>
                <a:latin typeface="Times New Roman" panose="02020603050405020304" pitchFamily="18" charset="0"/>
                <a:ea typeface="宋体" panose="02010600030101010101" pitchFamily="2" charset="-122"/>
              </a:rPr>
              <a:t>选</a:t>
            </a:r>
            <a:r>
              <a:rPr lang="en-US" altLang="zh-CN" sz="2400" b="1" dirty="0">
                <a:solidFill>
                  <a:srgbClr val="FF0000"/>
                </a:solidFill>
                <a:latin typeface="Times New Roman" panose="02020603050405020304" pitchFamily="18" charset="0"/>
                <a:ea typeface="宋体" panose="02010600030101010101" pitchFamily="2" charset="-122"/>
              </a:rPr>
              <a:t>5</a:t>
            </a:r>
            <a:r>
              <a:rPr lang="zh-CN" altLang="en-US" sz="2400" dirty="0">
                <a:latin typeface="Times New Roman" panose="02020603050405020304" pitchFamily="18" charset="0"/>
                <a:ea typeface="宋体" panose="02010600030101010101" pitchFamily="2" charset="-122"/>
              </a:rPr>
              <a:t>的课程实验，可以由同学根据自己的时间自由选择其中</a:t>
            </a:r>
            <a:r>
              <a:rPr lang="en-US" altLang="zh-CN" sz="2400" b="1" dirty="0">
                <a:solidFill>
                  <a:srgbClr val="FF0000"/>
                </a:solidFill>
                <a:latin typeface="Times New Roman" panose="02020603050405020304" pitchFamily="18" charset="0"/>
                <a:ea typeface="宋体" panose="02010600030101010101" pitchFamily="2" charset="-122"/>
              </a:rPr>
              <a:t>5</a:t>
            </a:r>
            <a:r>
              <a:rPr lang="zh-CN" altLang="en-US" sz="2400" b="1" dirty="0">
                <a:solidFill>
                  <a:srgbClr val="FF0000"/>
                </a:solidFill>
                <a:latin typeface="Times New Roman" panose="02020603050405020304" pitchFamily="18" charset="0"/>
                <a:ea typeface="宋体" panose="02010600030101010101" pitchFamily="2" charset="-122"/>
              </a:rPr>
              <a:t>次</a:t>
            </a:r>
            <a:r>
              <a:rPr lang="zh-CN" altLang="en-US" sz="2400" dirty="0">
                <a:latin typeface="Times New Roman" panose="02020603050405020304" pitchFamily="18" charset="0"/>
                <a:ea typeface="宋体" panose="02010600030101010101" pitchFamily="2" charset="-122"/>
              </a:rPr>
              <a:t>进行实验。</a:t>
            </a:r>
          </a:p>
        </p:txBody>
      </p:sp>
    </p:spTree>
    <p:extLst>
      <p:ext uri="{BB962C8B-B14F-4D97-AF65-F5344CB8AC3E}">
        <p14:creationId xmlns:p14="http://schemas.microsoft.com/office/powerpoint/2010/main" val="18341386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8 Eighth Chapter</a:t>
            </a:r>
          </a:p>
        </p:txBody>
      </p:sp>
      <p:pic>
        <p:nvPicPr>
          <p:cNvPr id="3" name="Picture 2"/>
          <p:cNvPicPr>
            <a:picLocks noChangeAspect="1" noChangeArrowheads="1"/>
          </p:cNvPicPr>
          <p:nvPr/>
        </p:nvPicPr>
        <p:blipFill>
          <a:blip r:embed="rId2" cstate="print"/>
          <a:srcRect/>
          <a:stretch>
            <a:fillRect/>
          </a:stretch>
        </p:blipFill>
        <p:spPr bwMode="auto">
          <a:xfrm>
            <a:off x="899591" y="1340768"/>
            <a:ext cx="7147679" cy="2520280"/>
          </a:xfrm>
          <a:prstGeom prst="rect">
            <a:avLst/>
          </a:prstGeom>
          <a:noFill/>
          <a:ln w="9525">
            <a:noFill/>
            <a:miter lim="800000"/>
            <a:headEnd/>
            <a:tailEnd/>
          </a:ln>
        </p:spPr>
      </p:pic>
      <p:pic>
        <p:nvPicPr>
          <p:cNvPr id="4" name="Picture 3"/>
          <p:cNvPicPr>
            <a:picLocks noChangeAspect="1" noChangeArrowheads="1"/>
          </p:cNvPicPr>
          <p:nvPr/>
        </p:nvPicPr>
        <p:blipFill>
          <a:blip r:embed="rId3" cstate="print"/>
          <a:srcRect/>
          <a:stretch>
            <a:fillRect/>
          </a:stretch>
        </p:blipFill>
        <p:spPr bwMode="auto">
          <a:xfrm>
            <a:off x="539552" y="3933056"/>
            <a:ext cx="8064896" cy="2273937"/>
          </a:xfrm>
          <a:prstGeom prst="rect">
            <a:avLst/>
          </a:prstGeom>
          <a:noFill/>
          <a:ln w="9525">
            <a:noFill/>
            <a:miter lim="800000"/>
            <a:headEnd/>
            <a:tailEnd/>
          </a:ln>
        </p:spPr>
      </p:pic>
    </p:spTree>
    <p:extLst>
      <p:ext uri="{BB962C8B-B14F-4D97-AF65-F5344CB8AC3E}">
        <p14:creationId xmlns:p14="http://schemas.microsoft.com/office/powerpoint/2010/main" val="35663890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8 Eighth Chapter</a:t>
            </a:r>
          </a:p>
        </p:txBody>
      </p:sp>
      <p:pic>
        <p:nvPicPr>
          <p:cNvPr id="3" name="Picture 2"/>
          <p:cNvPicPr>
            <a:picLocks noChangeAspect="1" noChangeArrowheads="1"/>
          </p:cNvPicPr>
          <p:nvPr/>
        </p:nvPicPr>
        <p:blipFill>
          <a:blip r:embed="rId2" cstate="print"/>
          <a:srcRect/>
          <a:stretch>
            <a:fillRect/>
          </a:stretch>
        </p:blipFill>
        <p:spPr bwMode="auto">
          <a:xfrm>
            <a:off x="899592" y="1340768"/>
            <a:ext cx="6779384" cy="3024336"/>
          </a:xfrm>
          <a:prstGeom prst="rect">
            <a:avLst/>
          </a:prstGeom>
          <a:noFill/>
          <a:ln w="9525">
            <a:noFill/>
            <a:miter lim="800000"/>
            <a:headEnd/>
            <a:tailEnd/>
          </a:ln>
        </p:spPr>
      </p:pic>
    </p:spTree>
    <p:extLst>
      <p:ext uri="{BB962C8B-B14F-4D97-AF65-F5344CB8AC3E}">
        <p14:creationId xmlns:p14="http://schemas.microsoft.com/office/powerpoint/2010/main" val="8943570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8 Eighth Chapter</a:t>
            </a:r>
          </a:p>
        </p:txBody>
      </p:sp>
      <p:pic>
        <p:nvPicPr>
          <p:cNvPr id="3" name="图片 2"/>
          <p:cNvPicPr>
            <a:picLocks noChangeAspect="1"/>
          </p:cNvPicPr>
          <p:nvPr/>
        </p:nvPicPr>
        <p:blipFill>
          <a:blip r:embed="rId2"/>
          <a:stretch>
            <a:fillRect/>
          </a:stretch>
        </p:blipFill>
        <p:spPr>
          <a:xfrm>
            <a:off x="247371" y="1905000"/>
            <a:ext cx="8806962" cy="3810000"/>
          </a:xfrm>
          <a:prstGeom prst="rect">
            <a:avLst/>
          </a:prstGeom>
          <a:ln>
            <a:solidFill>
              <a:schemeClr val="tx1"/>
            </a:solidFill>
          </a:ln>
        </p:spPr>
      </p:pic>
      <p:sp>
        <p:nvSpPr>
          <p:cNvPr id="4" name="内容占位符 2"/>
          <p:cNvSpPr txBox="1">
            <a:spLocks/>
          </p:cNvSpPr>
          <p:nvPr/>
        </p:nvSpPr>
        <p:spPr>
          <a:xfrm>
            <a:off x="566738" y="1341437"/>
            <a:ext cx="8001000" cy="411163"/>
          </a:xfrm>
          <a:prstGeom prst="rect">
            <a:avLst/>
          </a:prstGeom>
        </p:spPr>
        <p:txBody>
          <a:bodyPr wrap="square"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幂</a:t>
            </a:r>
            <a:r>
              <a:rPr lang="zh-CN" altLang="en-US" dirty="0" smtClean="0"/>
              <a:t>法</a:t>
            </a:r>
            <a:r>
              <a:rPr lang="zh-CN" altLang="en-US" dirty="0" smtClean="0"/>
              <a:t>的形式化描述</a:t>
            </a:r>
            <a:endParaRPr lang="en-US" altLang="zh-CN" dirty="0" smtClean="0"/>
          </a:p>
          <a:p>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p:txBody>
      </p:sp>
    </p:spTree>
    <p:extLst>
      <p:ext uri="{BB962C8B-B14F-4D97-AF65-F5344CB8AC3E}">
        <p14:creationId xmlns:p14="http://schemas.microsoft.com/office/powerpoint/2010/main" val="27675408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9 Ninth Chapter</a:t>
            </a:r>
          </a:p>
        </p:txBody>
      </p:sp>
      <mc:AlternateContent xmlns:mc="http://schemas.openxmlformats.org/markup-compatibility/2006" xmlns:a14="http://schemas.microsoft.com/office/drawing/2010/main">
        <mc:Choice Requires="a14">
          <p:sp>
            <p:nvSpPr>
              <p:cNvPr id="5" name="文本框 4"/>
              <p:cNvSpPr txBox="1"/>
              <p:nvPr/>
            </p:nvSpPr>
            <p:spPr>
              <a:xfrm>
                <a:off x="457200" y="1285050"/>
                <a:ext cx="7239000" cy="5554662"/>
              </a:xfrm>
              <a:prstGeom prst="rect">
                <a:avLst/>
              </a:prstGeom>
              <a:noFill/>
            </p:spPr>
            <p:txBody>
              <a:bodyPr wrap="square" rtlCol="0">
                <a:spAutoFit/>
              </a:bodyPr>
              <a:lstStyle/>
              <a:p>
                <a:r>
                  <a:rPr lang="zh-CN" altLang="zh-CN" sz="2400" dirty="0"/>
                  <a:t>实验</a:t>
                </a:r>
                <a:r>
                  <a:rPr lang="en-US" altLang="zh-CN" sz="2400" dirty="0" smtClean="0"/>
                  <a:t>9 </a:t>
                </a:r>
                <a:r>
                  <a:rPr lang="zh-CN" altLang="zh-CN" sz="2400" dirty="0" smtClean="0"/>
                  <a:t>常微分方程</a:t>
                </a:r>
                <a:r>
                  <a:rPr lang="zh-CN" altLang="zh-CN" sz="2400" dirty="0"/>
                  <a:t>初值问题数值解法</a:t>
                </a:r>
              </a:p>
              <a:p>
                <a:r>
                  <a:rPr lang="en-US" altLang="zh-CN" sz="2400" dirty="0"/>
                  <a:t> </a:t>
                </a:r>
                <a:endParaRPr lang="zh-CN" altLang="zh-CN" sz="2400" dirty="0"/>
              </a:p>
              <a:p>
                <a:r>
                  <a:rPr lang="zh-CN" altLang="zh-CN" sz="2400" dirty="0"/>
                  <a:t>给定初值问题</a:t>
                </a:r>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(1)</m:t>
                      </m:r>
                      <m:d>
                        <m:dPr>
                          <m:begChr m:val="{"/>
                          <m:endChr m:val=""/>
                          <m:ctrlPr>
                            <a:rPr lang="zh-CN" altLang="zh-CN" sz="2400" i="1">
                              <a:latin typeface="Cambria Math" panose="02040503050406030204" pitchFamily="18" charset="0"/>
                            </a:rPr>
                          </m:ctrlPr>
                        </m:dPr>
                        <m:e>
                          <m:eqArr>
                            <m:eqArrPr>
                              <m:ctrlPr>
                                <a:rPr lang="zh-CN" altLang="zh-CN" sz="2400" i="1">
                                  <a:latin typeface="Cambria Math" panose="02040503050406030204" pitchFamily="18" charset="0"/>
                                </a:rPr>
                              </m:ctrlPr>
                            </m:eqArrPr>
                            <m:e>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𝑦</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1</m:t>
                                  </m:r>
                                </m:num>
                                <m:den>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2</m:t>
                                      </m:r>
                                    </m:sup>
                                  </m:sSup>
                                </m:den>
                              </m:f>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𝑦</m:t>
                                  </m:r>
                                </m:num>
                                <m:den>
                                  <m:r>
                                    <a:rPr lang="en-US" altLang="zh-CN" sz="2400" i="1">
                                      <a:latin typeface="Cambria Math" panose="02040503050406030204" pitchFamily="18" charset="0"/>
                                    </a:rPr>
                                    <m:t>𝑥</m:t>
                                  </m:r>
                                </m:den>
                              </m:f>
                              <m:r>
                                <a:rPr lang="en-US" altLang="zh-CN" sz="2400" i="1">
                                  <a:latin typeface="Cambria Math" panose="02040503050406030204" pitchFamily="18" charset="0"/>
                                </a:rPr>
                                <m:t>, 1≤</m:t>
                              </m:r>
                              <m:r>
                                <a:rPr lang="en-US" altLang="zh-CN" sz="2400" i="1">
                                  <a:latin typeface="Cambria Math" panose="02040503050406030204" pitchFamily="18" charset="0"/>
                                </a:rPr>
                                <m:t>𝑥</m:t>
                              </m:r>
                              <m:r>
                                <a:rPr lang="en-US" altLang="zh-CN" sz="2400" i="1">
                                  <a:latin typeface="Cambria Math" panose="02040503050406030204" pitchFamily="18" charset="0"/>
                                </a:rPr>
                                <m:t>≤2,</m:t>
                              </m:r>
                            </m:e>
                            <m:e>
                              <m:r>
                                <a:rPr lang="en-US" altLang="zh-CN" sz="2400" i="1">
                                  <a:latin typeface="Cambria Math" panose="02040503050406030204" pitchFamily="18" charset="0"/>
                                </a:rPr>
                                <m:t>𝑦</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1</m:t>
                                  </m:r>
                                </m:e>
                              </m:d>
                              <m:r>
                                <a:rPr lang="en-US" altLang="zh-CN" sz="2400" i="1">
                                  <a:latin typeface="Cambria Math" panose="02040503050406030204" pitchFamily="18" charset="0"/>
                                </a:rPr>
                                <m:t>=1;</m:t>
                              </m:r>
                            </m:e>
                          </m:eqArr>
                        </m:e>
                      </m:d>
                    </m:oMath>
                  </m:oMathPara>
                </a14:m>
                <a:endParaRPr lang="zh-CN" altLang="zh-CN" sz="2400" dirty="0"/>
              </a:p>
              <a:p>
                <a:r>
                  <a:rPr lang="en-US" altLang="zh-CN" sz="2400" dirty="0"/>
                  <a:t> </a:t>
                </a:r>
                <a:endParaRPr lang="zh-CN" altLang="zh-CN" sz="2400" dirty="0"/>
              </a:p>
              <a:p>
                <a:pPr/>
                <a14:m>
                  <m:oMathPara xmlns:m="http://schemas.openxmlformats.org/officeDocument/2006/math">
                    <m:oMathParaPr>
                      <m:jc m:val="centerGroup"/>
                    </m:oMathParaPr>
                    <m:oMath xmlns:m="http://schemas.openxmlformats.org/officeDocument/2006/math">
                      <m:r>
                        <a:rPr lang="en-US" altLang="zh-CN" sz="2400">
                          <a:latin typeface="Cambria Math" panose="02040503050406030204" pitchFamily="18" charset="0"/>
                        </a:rPr>
                        <m:t>(2)</m:t>
                      </m:r>
                      <m:d>
                        <m:dPr>
                          <m:begChr m:val="{"/>
                          <m:endChr m:val=""/>
                          <m:ctrlPr>
                            <a:rPr lang="zh-CN" altLang="zh-CN" sz="2400" i="1">
                              <a:latin typeface="Cambria Math" panose="02040503050406030204" pitchFamily="18" charset="0"/>
                            </a:rPr>
                          </m:ctrlPr>
                        </m:dPr>
                        <m:e>
                          <m:eqArr>
                            <m:eqArrPr>
                              <m:ctrlPr>
                                <a:rPr lang="zh-CN" altLang="zh-CN" sz="2400" i="1">
                                  <a:latin typeface="Cambria Math" panose="02040503050406030204" pitchFamily="18" charset="0"/>
                                </a:rPr>
                              </m:ctrlPr>
                            </m:eqArrPr>
                            <m:e>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𝑦</m:t>
                                  </m:r>
                                </m:e>
                                <m:sup>
                                  <m:r>
                                    <a:rPr lang="en-US" altLang="zh-CN" sz="2400" i="1">
                                      <a:latin typeface="Cambria Math" panose="02040503050406030204" pitchFamily="18" charset="0"/>
                                    </a:rPr>
                                    <m:t>′</m:t>
                                  </m:r>
                                </m:sup>
                              </m:sSup>
                              <m:r>
                                <a:rPr lang="en-US" altLang="zh-CN" sz="2400" i="1">
                                  <a:latin typeface="Cambria Math" panose="02040503050406030204" pitchFamily="18" charset="0"/>
                                </a:rPr>
                                <m:t>=−20</m:t>
                              </m:r>
                              <m:r>
                                <a:rPr lang="en-US" altLang="zh-CN" sz="2400" i="1">
                                  <a:latin typeface="Cambria Math" panose="02040503050406030204" pitchFamily="18" charset="0"/>
                                </a:rPr>
                                <m:t>𝑦</m:t>
                              </m:r>
                              <m:r>
                                <a:rPr lang="en-US" altLang="zh-CN" sz="2400" i="1">
                                  <a:latin typeface="Cambria Math" panose="02040503050406030204" pitchFamily="18" charset="0"/>
                                </a:rPr>
                                <m:t>+20</m:t>
                              </m:r>
                              <m:r>
                                <a:rPr lang="en-US" altLang="zh-CN" sz="2400" i="1">
                                  <a:latin typeface="Cambria Math" panose="02040503050406030204" pitchFamily="18" charset="0"/>
                                </a:rPr>
                                <m:t>𝑠𝑖𝑛𝑥</m:t>
                              </m:r>
                              <m:r>
                                <a:rPr lang="en-US" altLang="zh-CN" sz="2400" i="1">
                                  <a:latin typeface="Cambria Math" panose="02040503050406030204" pitchFamily="18" charset="0"/>
                                </a:rPr>
                                <m:t>+</m:t>
                              </m:r>
                              <m:r>
                                <a:rPr lang="en-US" altLang="zh-CN" sz="2400" i="1">
                                  <a:latin typeface="Cambria Math" panose="02040503050406030204" pitchFamily="18" charset="0"/>
                                </a:rPr>
                                <m:t>𝑐𝑜𝑠𝑥</m:t>
                              </m:r>
                              <m:r>
                                <a:rPr lang="en-US" altLang="zh-CN" sz="2400" i="1">
                                  <a:latin typeface="Cambria Math" panose="02040503050406030204" pitchFamily="18" charset="0"/>
                                </a:rPr>
                                <m:t>, 0≤</m:t>
                              </m:r>
                              <m:r>
                                <a:rPr lang="en-US" altLang="zh-CN" sz="2400" i="1">
                                  <a:latin typeface="Cambria Math" panose="02040503050406030204" pitchFamily="18" charset="0"/>
                                </a:rPr>
                                <m:t>𝑥</m:t>
                              </m:r>
                              <m:r>
                                <a:rPr lang="en-US" altLang="zh-CN" sz="2400" i="1">
                                  <a:latin typeface="Cambria Math" panose="02040503050406030204" pitchFamily="18" charset="0"/>
                                </a:rPr>
                                <m:t>≤1, </m:t>
                              </m:r>
                            </m:e>
                            <m:e>
                              <m:r>
                                <a:rPr lang="en-US" altLang="zh-CN" sz="2400" i="1">
                                  <a:latin typeface="Cambria Math" panose="02040503050406030204" pitchFamily="18" charset="0"/>
                                </a:rPr>
                                <m:t>𝑦</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0</m:t>
                                  </m:r>
                                </m:e>
                              </m:d>
                              <m:r>
                                <a:rPr lang="en-US" altLang="zh-CN" sz="2400" i="1">
                                  <a:latin typeface="Cambria Math" panose="02040503050406030204" pitchFamily="18" charset="0"/>
                                </a:rPr>
                                <m:t>=1.</m:t>
                              </m:r>
                            </m:e>
                          </m:eqArr>
                        </m:e>
                      </m:d>
                    </m:oMath>
                  </m:oMathPara>
                </a14:m>
                <a:endParaRPr lang="zh-CN" altLang="zh-CN" sz="2400" dirty="0"/>
              </a:p>
              <a:p>
                <a:r>
                  <a:rPr lang="en-US" altLang="zh-CN" sz="2400" dirty="0"/>
                  <a:t> </a:t>
                </a:r>
                <a:endParaRPr lang="zh-CN" altLang="zh-CN" sz="2400" dirty="0"/>
              </a:p>
              <a:p>
                <a:r>
                  <a:rPr lang="zh-CN" altLang="zh-CN" sz="2400" dirty="0"/>
                  <a:t>要求：</a:t>
                </a:r>
              </a:p>
              <a:p>
                <a:r>
                  <a:rPr lang="en-US" altLang="zh-CN" sz="2400" dirty="0"/>
                  <a:t>(a)</a:t>
                </a:r>
                <a:r>
                  <a:rPr lang="zh-CN" altLang="zh-CN" sz="2400" dirty="0"/>
                  <a:t>用改进欧拉法</a:t>
                </a:r>
                <a:r>
                  <a:rPr lang="en-US" altLang="zh-CN" sz="2400" dirty="0"/>
                  <a:t>(h=0.05)</a:t>
                </a:r>
                <a:r>
                  <a:rPr lang="zh-CN" altLang="zh-CN" sz="2400" dirty="0"/>
                  <a:t>及经典四阶</a:t>
                </a:r>
                <a:r>
                  <a:rPr lang="en-US" altLang="zh-CN" sz="2400" dirty="0"/>
                  <a:t>R-K</a:t>
                </a:r>
                <a:r>
                  <a:rPr lang="zh-CN" altLang="zh-CN" sz="2400" dirty="0"/>
                  <a:t>法</a:t>
                </a:r>
                <a:r>
                  <a:rPr lang="en-US" altLang="zh-CN" sz="2400" dirty="0"/>
                  <a:t>(h=0.1)</a:t>
                </a:r>
                <a:r>
                  <a:rPr lang="zh-CN" altLang="zh-CN" sz="2400" dirty="0"/>
                  <a:t>求</a:t>
                </a:r>
                <a:r>
                  <a:rPr lang="en-US" altLang="zh-CN" sz="2400" dirty="0"/>
                  <a:t>(1)</a:t>
                </a:r>
                <a:r>
                  <a:rPr lang="zh-CN" altLang="zh-CN" sz="2400" dirty="0"/>
                  <a:t>的数值解，并打印出</a:t>
                </a:r>
                <a:r>
                  <a:rPr lang="en-US" altLang="zh-CN" sz="2400" dirty="0"/>
                  <a:t>x=1+0.1*</a:t>
                </a:r>
                <a:r>
                  <a:rPr lang="en-US" altLang="zh-CN" sz="2400" dirty="0" err="1"/>
                  <a:t>i</a:t>
                </a:r>
                <a:r>
                  <a:rPr lang="en-US" altLang="zh-CN" sz="2400" dirty="0"/>
                  <a:t> (</a:t>
                </a:r>
                <a:r>
                  <a:rPr lang="en-US" altLang="zh-CN" sz="2400" dirty="0" err="1"/>
                  <a:t>i</a:t>
                </a:r>
                <a:r>
                  <a:rPr lang="en-US" altLang="zh-CN" sz="2400" dirty="0"/>
                  <a:t>=0,1,…,10)</a:t>
                </a:r>
                <a:r>
                  <a:rPr lang="zh-CN" altLang="zh-CN" sz="2400" dirty="0"/>
                  <a:t>的值。</a:t>
                </a:r>
              </a:p>
              <a:p>
                <a:endParaRPr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457200" y="1285050"/>
                <a:ext cx="7239000" cy="5554662"/>
              </a:xfrm>
              <a:prstGeom prst="rect">
                <a:avLst/>
              </a:prstGeom>
              <a:blipFill rotWithShape="0">
                <a:blip r:embed="rId2"/>
                <a:stretch>
                  <a:fillRect l="-1263" t="-13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84792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9 Ninth Chapter</a:t>
            </a:r>
          </a:p>
        </p:txBody>
      </p:sp>
      <mc:AlternateContent xmlns:mc="http://schemas.openxmlformats.org/markup-compatibility/2006" xmlns:a14="http://schemas.microsoft.com/office/drawing/2010/main">
        <mc:Choice Requires="a14">
          <p:sp>
            <p:nvSpPr>
              <p:cNvPr id="5" name="文本框 4"/>
              <p:cNvSpPr txBox="1"/>
              <p:nvPr/>
            </p:nvSpPr>
            <p:spPr>
              <a:xfrm>
                <a:off x="457200" y="1285050"/>
                <a:ext cx="8001000" cy="3793987"/>
              </a:xfrm>
              <a:prstGeom prst="rect">
                <a:avLst/>
              </a:prstGeom>
              <a:noFill/>
            </p:spPr>
            <p:txBody>
              <a:bodyPr wrap="square" rtlCol="0">
                <a:spAutoFit/>
              </a:bodyPr>
              <a:lstStyle/>
              <a:p>
                <a:r>
                  <a:rPr lang="en-US" altLang="zh-CN" sz="2400" dirty="0"/>
                  <a:t>(b)</a:t>
                </a:r>
                <a:r>
                  <a:rPr lang="zh-CN" altLang="zh-CN" sz="2400" dirty="0"/>
                  <a:t>用经典四阶</a:t>
                </a:r>
                <a:r>
                  <a:rPr lang="en-US" altLang="zh-CN" sz="2400" dirty="0"/>
                  <a:t>R-K</a:t>
                </a:r>
                <a:r>
                  <a:rPr lang="zh-CN" altLang="zh-CN" sz="2400" dirty="0"/>
                  <a:t>法解</a:t>
                </a:r>
                <a:r>
                  <a:rPr lang="en-US" altLang="zh-CN" sz="2400" dirty="0"/>
                  <a:t>(2)</a:t>
                </a:r>
                <a:r>
                  <a:rPr lang="zh-CN" altLang="zh-CN" sz="2400" dirty="0"/>
                  <a:t>并求出</a:t>
                </a:r>
                <a:r>
                  <a:rPr lang="en-US" altLang="zh-CN" sz="2400" dirty="0"/>
                  <a:t>y(1)</a:t>
                </a:r>
                <a:r>
                  <a:rPr lang="zh-CN" altLang="zh-CN" sz="2400" dirty="0"/>
                  <a:t>的近似值。注意在求解时使用以下两种不同方法来选择积分步长</a:t>
                </a:r>
                <a:r>
                  <a:rPr lang="en-US" altLang="zh-CN" sz="2400" dirty="0"/>
                  <a:t>h</a:t>
                </a:r>
                <a:r>
                  <a:rPr lang="zh-CN" altLang="zh-CN" sz="2400" dirty="0"/>
                  <a:t>：</a:t>
                </a:r>
              </a:p>
              <a:p>
                <a:r>
                  <a:rPr lang="zh-CN" altLang="zh-CN" sz="2400" dirty="0"/>
                  <a:t>方法</a:t>
                </a:r>
                <a:r>
                  <a:rPr lang="en-US" altLang="zh-CN" sz="2400" dirty="0"/>
                  <a:t>1</a:t>
                </a:r>
                <a:r>
                  <a:rPr lang="zh-CN" altLang="zh-CN" sz="2400" dirty="0"/>
                  <a:t>：</a:t>
                </a:r>
                <a:r>
                  <a:rPr lang="en-US" altLang="zh-CN" sz="2400" dirty="0"/>
                  <a:t>x </a:t>
                </a:r>
                <a:r>
                  <a:rPr lang="zh-CN" altLang="zh-CN" sz="2400" dirty="0"/>
                  <a:t>∈</a:t>
                </a:r>
                <a:r>
                  <a:rPr lang="en-US" altLang="zh-CN" sz="2400" dirty="0"/>
                  <a:t> [0,1], h = 0.075</a:t>
                </a:r>
                <a:r>
                  <a:rPr lang="zh-CN" altLang="zh-CN" sz="2400" dirty="0"/>
                  <a:t>。</a:t>
                </a:r>
              </a:p>
              <a:p>
                <a:r>
                  <a:rPr lang="zh-CN" altLang="zh-CN" sz="2400" dirty="0"/>
                  <a:t>方法</a:t>
                </a:r>
                <a:r>
                  <a:rPr lang="en-US" altLang="zh-CN" sz="2400" dirty="0"/>
                  <a:t>2</a:t>
                </a:r>
                <a:r>
                  <a:rPr lang="zh-CN" altLang="zh-CN" sz="2400" dirty="0"/>
                  <a:t>：</a:t>
                </a:r>
                <a:r>
                  <a:rPr lang="en-US" altLang="zh-CN" sz="2400" dirty="0"/>
                  <a:t>x </a:t>
                </a:r>
                <a:r>
                  <a:rPr lang="zh-CN" altLang="zh-CN" sz="2400" dirty="0"/>
                  <a:t>∈</a:t>
                </a:r>
                <a:r>
                  <a:rPr lang="en-US" altLang="zh-CN" sz="2400" dirty="0"/>
                  <a:t> [0,0.2], h = 0.01</a:t>
                </a:r>
                <a:r>
                  <a:rPr lang="zh-CN" altLang="zh-CN" sz="2400" dirty="0"/>
                  <a:t>；</a:t>
                </a:r>
                <a:r>
                  <a:rPr lang="en-US" altLang="zh-CN" sz="2400" dirty="0"/>
                  <a:t>x </a:t>
                </a:r>
                <a:r>
                  <a:rPr lang="zh-CN" altLang="zh-CN" sz="2400" dirty="0"/>
                  <a:t>∈</a:t>
                </a:r>
                <a:r>
                  <a:rPr lang="en-US" altLang="zh-CN" sz="2400" dirty="0"/>
                  <a:t> [0.2,1], h = 0.075</a:t>
                </a:r>
                <a:r>
                  <a:rPr lang="zh-CN" altLang="zh-CN" sz="2400" dirty="0"/>
                  <a:t>。</a:t>
                </a:r>
              </a:p>
              <a:p>
                <a:r>
                  <a:rPr lang="zh-CN" altLang="zh-CN" sz="2400" dirty="0"/>
                  <a:t>注意这两种方法在选择步长时会遇到两个问题，一是按给定步长积分时，积分终点和区间端点不重合，即不能整除；二分阶段选择步长，即步长在不同区间是不同的。考虑一下如何解决上述问题并给出自己的理解（与等距步长</a:t>
                </a:r>
                <a:r>
                  <a:rPr lang="en-US" altLang="zh-CN" sz="2400" dirty="0"/>
                  <a:t>0.1</a:t>
                </a:r>
                <a:r>
                  <a:rPr lang="zh-CN" altLang="zh-CN" sz="2400" dirty="0"/>
                  <a:t>之类的比较）。</a:t>
                </a:r>
              </a:p>
              <a:p>
                <a:r>
                  <a:rPr lang="zh-CN" altLang="zh-CN" sz="2400" dirty="0"/>
                  <a:t>准确解为：</a:t>
                </a:r>
                <a14:m>
                  <m:oMath xmlns:m="http://schemas.openxmlformats.org/officeDocument/2006/math">
                    <m:r>
                      <m:rPr>
                        <m:sty m:val="p"/>
                      </m:rPr>
                      <a:rPr lang="en-US" altLang="zh-CN" sz="2400">
                        <a:latin typeface="Cambria Math" panose="02040503050406030204" pitchFamily="18" charset="0"/>
                      </a:rPr>
                      <m:t>y</m:t>
                    </m:r>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x</m:t>
                        </m:r>
                      </m:e>
                    </m:d>
                    <m:r>
                      <a:rPr lang="en-US" altLang="zh-CN" sz="2400">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−20</m:t>
                        </m:r>
                        <m:r>
                          <a:rPr lang="en-US" altLang="zh-CN" sz="2400" i="1">
                            <a:latin typeface="Cambria Math" panose="02040503050406030204" pitchFamily="18" charset="0"/>
                          </a:rPr>
                          <m:t>𝑥</m:t>
                        </m:r>
                      </m:sup>
                    </m:sSup>
                    <m:r>
                      <a:rPr lang="en-US" altLang="zh-CN" sz="2400" i="1">
                        <a:latin typeface="Cambria Math" panose="02040503050406030204" pitchFamily="18" charset="0"/>
                      </a:rPr>
                      <m:t>+</m:t>
                    </m:r>
                    <m:r>
                      <a:rPr lang="en-US" altLang="zh-CN" sz="2400" i="1">
                        <a:latin typeface="Cambria Math" panose="02040503050406030204" pitchFamily="18" charset="0"/>
                      </a:rPr>
                      <m:t>𝑠𝑖𝑛𝑥</m:t>
                    </m:r>
                  </m:oMath>
                </a14:m>
                <a:endParaRPr lang="zh-CN" altLang="zh-CN"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457200" y="1285050"/>
                <a:ext cx="8001000" cy="3793987"/>
              </a:xfrm>
              <a:prstGeom prst="rect">
                <a:avLst/>
              </a:prstGeom>
              <a:blipFill rotWithShape="0">
                <a:blip r:embed="rId2"/>
                <a:stretch>
                  <a:fillRect l="-1142" t="-1929" r="-2437" b="-20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94737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9 Ninth Chapter</a:t>
            </a:r>
          </a:p>
        </p:txBody>
      </p:sp>
      <p:sp>
        <p:nvSpPr>
          <p:cNvPr id="4" name="文本框 3"/>
          <p:cNvSpPr txBox="1"/>
          <p:nvPr/>
        </p:nvSpPr>
        <p:spPr>
          <a:xfrm>
            <a:off x="533400" y="1256916"/>
            <a:ext cx="7848600" cy="3416320"/>
          </a:xfrm>
          <a:prstGeom prst="rect">
            <a:avLst/>
          </a:prstGeom>
          <a:noFill/>
          <a:ln>
            <a:noFill/>
          </a:ln>
        </p:spPr>
        <p:txBody>
          <a:bodyPr wrap="square" rtlCol="0">
            <a:spAutoFit/>
          </a:bodyPr>
          <a:lstStyle/>
          <a:p>
            <a:r>
              <a:rPr lang="en-US" altLang="zh-CN" sz="2400" dirty="0" smtClean="0"/>
              <a:t>—</a:t>
            </a:r>
            <a:r>
              <a:rPr lang="zh-CN" altLang="en-US" sz="2400" dirty="0"/>
              <a:t>考察知识点</a:t>
            </a:r>
            <a:r>
              <a:rPr lang="en-US" altLang="zh-CN" sz="2400" dirty="0" smtClean="0"/>
              <a:t>—</a:t>
            </a:r>
          </a:p>
          <a:p>
            <a:r>
              <a:rPr lang="zh-CN" altLang="en-US" sz="2400" b="1" dirty="0" smtClean="0"/>
              <a:t>改进欧拉法</a:t>
            </a:r>
            <a:r>
              <a:rPr lang="zh-CN" altLang="en-US" sz="2400" dirty="0" smtClean="0"/>
              <a:t>：先用欧拉公式求得一个初步的近似值，称之为预测值，再用梯形公式</a:t>
            </a:r>
            <a:r>
              <a:rPr lang="en-US" altLang="zh-CN" sz="2400" dirty="0" smtClean="0"/>
              <a:t>(2.7)</a:t>
            </a:r>
            <a:r>
              <a:rPr lang="zh-CN" altLang="en-US" sz="2400" dirty="0" smtClean="0"/>
              <a:t>将它校正一次，而这样建立的预测校正系统通常称为改进的欧拉公式。</a:t>
            </a:r>
            <a:endParaRPr lang="en-US" altLang="zh-CN" sz="2400" dirty="0" smtClean="0"/>
          </a:p>
          <a:p>
            <a:r>
              <a:rPr lang="zh-CN" altLang="en-US" sz="2400" b="1" dirty="0" smtClean="0"/>
              <a:t>龙格库塔法</a:t>
            </a:r>
            <a:r>
              <a:rPr lang="zh-CN" altLang="en-US" sz="2400" dirty="0" smtClean="0"/>
              <a:t>：</a:t>
            </a:r>
            <a:r>
              <a:rPr lang="en-US" altLang="zh-CN" sz="2400" dirty="0" smtClean="0"/>
              <a:t>r=1</a:t>
            </a:r>
            <a:r>
              <a:rPr lang="zh-CN" altLang="en-US" sz="2400" dirty="0" smtClean="0"/>
              <a:t>即为欧拉法</a:t>
            </a:r>
            <a:endParaRPr lang="en-US" altLang="zh-CN" sz="2400" dirty="0" smtClean="0"/>
          </a:p>
          <a:p>
            <a:endParaRPr lang="en-US" altLang="zh-CN" sz="2400" dirty="0" smtClean="0"/>
          </a:p>
          <a:p>
            <a:r>
              <a:rPr lang="en-US" altLang="zh-CN" sz="2400" dirty="0" smtClean="0"/>
              <a:t>—</a:t>
            </a:r>
            <a:r>
              <a:rPr lang="zh-CN" altLang="en-US" sz="2400" dirty="0" smtClean="0"/>
              <a:t>实验</a:t>
            </a:r>
            <a:r>
              <a:rPr lang="zh-CN" altLang="en-US" sz="2400" dirty="0"/>
              <a:t>注意</a:t>
            </a:r>
            <a:r>
              <a:rPr lang="en-US" altLang="zh-CN" sz="2400" dirty="0" smtClean="0"/>
              <a:t>—</a:t>
            </a:r>
          </a:p>
          <a:p>
            <a:r>
              <a:rPr lang="zh-CN" altLang="en-US" sz="2400" b="1" dirty="0" smtClean="0"/>
              <a:t>步长选择</a:t>
            </a:r>
            <a:r>
              <a:rPr lang="zh-CN" altLang="en-US" sz="2400" dirty="0" smtClean="0"/>
              <a:t>：既是实验要讨论的对象，也是实验中要注意的地方</a:t>
            </a:r>
            <a:endParaRPr lang="en-US" altLang="zh-CN" sz="24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665" y="5181600"/>
            <a:ext cx="7988374" cy="9392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87355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9 Ninth Chapter</a:t>
            </a:r>
          </a:p>
        </p:txBody>
      </p:sp>
      <p:sp>
        <p:nvSpPr>
          <p:cNvPr id="3" name="文本框 2"/>
          <p:cNvSpPr txBox="1"/>
          <p:nvPr/>
        </p:nvSpPr>
        <p:spPr>
          <a:xfrm>
            <a:off x="457200" y="1295400"/>
            <a:ext cx="1902348" cy="369332"/>
          </a:xfrm>
          <a:prstGeom prst="rect">
            <a:avLst/>
          </a:prstGeom>
          <a:noFill/>
          <a:ln>
            <a:solidFill>
              <a:schemeClr val="tx1"/>
            </a:solidFill>
          </a:ln>
        </p:spPr>
        <p:txBody>
          <a:bodyPr wrap="square" rtlCol="0">
            <a:spAutoFit/>
          </a:bodyPr>
          <a:lstStyle/>
          <a:p>
            <a:r>
              <a:rPr lang="zh-CN" altLang="en-US" dirty="0" smtClean="0"/>
              <a:t>改进欧拉公式：</a:t>
            </a:r>
            <a:endParaRPr lang="zh-CN" altLang="en-US" dirty="0"/>
          </a:p>
        </p:txBody>
      </p:sp>
      <p:pic>
        <p:nvPicPr>
          <p:cNvPr id="4" name="图片 3"/>
          <p:cNvPicPr>
            <a:picLocks noChangeAspect="1"/>
          </p:cNvPicPr>
          <p:nvPr/>
        </p:nvPicPr>
        <p:blipFill>
          <a:blip r:embed="rId2"/>
          <a:stretch>
            <a:fillRect/>
          </a:stretch>
        </p:blipFill>
        <p:spPr>
          <a:xfrm>
            <a:off x="487680" y="1828800"/>
            <a:ext cx="7056120" cy="4756934"/>
          </a:xfrm>
          <a:prstGeom prst="rect">
            <a:avLst/>
          </a:prstGeom>
          <a:ln>
            <a:solidFill>
              <a:schemeClr val="tx1"/>
            </a:solidFill>
          </a:ln>
        </p:spPr>
      </p:pic>
    </p:spTree>
    <p:extLst>
      <p:ext uri="{BB962C8B-B14F-4D97-AF65-F5344CB8AC3E}">
        <p14:creationId xmlns:p14="http://schemas.microsoft.com/office/powerpoint/2010/main" val="13694326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9 Ninth Chapter</a:t>
            </a:r>
          </a:p>
        </p:txBody>
      </p:sp>
      <p:sp>
        <p:nvSpPr>
          <p:cNvPr id="3" name="文本框 2"/>
          <p:cNvSpPr txBox="1"/>
          <p:nvPr/>
        </p:nvSpPr>
        <p:spPr>
          <a:xfrm>
            <a:off x="762000" y="1334869"/>
            <a:ext cx="3581400" cy="369332"/>
          </a:xfrm>
          <a:prstGeom prst="rect">
            <a:avLst/>
          </a:prstGeom>
          <a:noFill/>
          <a:ln>
            <a:solidFill>
              <a:schemeClr val="tx1"/>
            </a:solidFill>
          </a:ln>
        </p:spPr>
        <p:txBody>
          <a:bodyPr wrap="square" rtlCol="0">
            <a:spAutoFit/>
          </a:bodyPr>
          <a:lstStyle/>
          <a:p>
            <a:r>
              <a:rPr lang="zh-CN" altLang="en-US" dirty="0"/>
              <a:t>四</a:t>
            </a:r>
            <a:r>
              <a:rPr lang="zh-CN" altLang="en-US" dirty="0" smtClean="0"/>
              <a:t>阶龙格库塔公式（了解即可）：</a:t>
            </a:r>
            <a:endParaRPr lang="zh-CN" alt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631726"/>
            <a:ext cx="7924800" cy="29868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p:cNvPicPr>
            <a:picLocks noChangeAspect="1"/>
          </p:cNvPicPr>
          <p:nvPr/>
        </p:nvPicPr>
        <p:blipFill>
          <a:blip r:embed="rId3"/>
          <a:stretch>
            <a:fillRect/>
          </a:stretch>
        </p:blipFill>
        <p:spPr>
          <a:xfrm>
            <a:off x="762000" y="1804424"/>
            <a:ext cx="7162800" cy="1699647"/>
          </a:xfrm>
          <a:prstGeom prst="rect">
            <a:avLst/>
          </a:prstGeom>
          <a:ln>
            <a:solidFill>
              <a:schemeClr val="tx1"/>
            </a:solidFill>
          </a:ln>
        </p:spPr>
      </p:pic>
    </p:spTree>
    <p:extLst>
      <p:ext uri="{BB962C8B-B14F-4D97-AF65-F5344CB8AC3E}">
        <p14:creationId xmlns:p14="http://schemas.microsoft.com/office/powerpoint/2010/main" val="17241205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9 Ninth Chapter</a:t>
            </a:r>
          </a:p>
        </p:txBody>
      </p:sp>
      <p:pic>
        <p:nvPicPr>
          <p:cNvPr id="3" name="图片 2"/>
          <p:cNvPicPr>
            <a:picLocks noChangeAspect="1"/>
          </p:cNvPicPr>
          <p:nvPr/>
        </p:nvPicPr>
        <p:blipFill>
          <a:blip r:embed="rId2"/>
          <a:stretch>
            <a:fillRect/>
          </a:stretch>
        </p:blipFill>
        <p:spPr>
          <a:xfrm>
            <a:off x="348183" y="1371600"/>
            <a:ext cx="8394632" cy="2057400"/>
          </a:xfrm>
          <a:prstGeom prst="rect">
            <a:avLst/>
          </a:prstGeom>
        </p:spPr>
      </p:pic>
      <p:pic>
        <p:nvPicPr>
          <p:cNvPr id="4" name="图片 3"/>
          <p:cNvPicPr>
            <a:picLocks noChangeAspect="1"/>
          </p:cNvPicPr>
          <p:nvPr/>
        </p:nvPicPr>
        <p:blipFill>
          <a:blip r:embed="rId3"/>
          <a:stretch>
            <a:fillRect/>
          </a:stretch>
        </p:blipFill>
        <p:spPr>
          <a:xfrm>
            <a:off x="546697" y="3733800"/>
            <a:ext cx="8196118" cy="2362200"/>
          </a:xfrm>
          <a:prstGeom prst="rect">
            <a:avLst/>
          </a:prstGeom>
        </p:spPr>
      </p:pic>
    </p:spTree>
    <p:extLst>
      <p:ext uri="{BB962C8B-B14F-4D97-AF65-F5344CB8AC3E}">
        <p14:creationId xmlns:p14="http://schemas.microsoft.com/office/powerpoint/2010/main" val="14623790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10 Conclusion</a:t>
            </a:r>
            <a:br>
              <a:rPr lang="en-US" altLang="zh-CN" sz="6000" dirty="0">
                <a:latin typeface="Times New Roman" panose="02020603050405020304" pitchFamily="18" charset="0"/>
                <a:cs typeface="Microsoft JhengHei"/>
              </a:rPr>
            </a:br>
            <a:endParaRPr lang="en-US" altLang="zh-CN" sz="6000" dirty="0">
              <a:latin typeface="Times New Roman" panose="02020603050405020304" pitchFamily="18" charset="0"/>
              <a:cs typeface="Microsoft JhengHei"/>
            </a:endParaRPr>
          </a:p>
        </p:txBody>
      </p:sp>
      <p:sp>
        <p:nvSpPr>
          <p:cNvPr id="3" name="文本框 2"/>
          <p:cNvSpPr txBox="1"/>
          <p:nvPr/>
        </p:nvSpPr>
        <p:spPr>
          <a:xfrm>
            <a:off x="304800" y="1219200"/>
            <a:ext cx="8508075" cy="4524315"/>
          </a:xfrm>
          <a:prstGeom prst="rect">
            <a:avLst/>
          </a:prstGeom>
          <a:noFill/>
        </p:spPr>
        <p:txBody>
          <a:bodyPr wrap="square" rtlCol="0">
            <a:spAutoFit/>
          </a:bodyPr>
          <a:lstStyle/>
          <a:p>
            <a:r>
              <a:rPr lang="zh-CN" altLang="en-US" sz="2400" dirty="0" smtClean="0"/>
              <a:t>最后说明几个问题：</a:t>
            </a:r>
            <a:endParaRPr lang="en-US" altLang="zh-CN" sz="2400" dirty="0" smtClean="0"/>
          </a:p>
          <a:p>
            <a:endParaRPr lang="en-US" altLang="zh-CN" sz="2400" dirty="0" smtClean="0"/>
          </a:p>
          <a:p>
            <a:r>
              <a:rPr lang="en-US" altLang="zh-CN" sz="2400" dirty="0" smtClean="0"/>
              <a:t>1</a:t>
            </a:r>
            <a:r>
              <a:rPr lang="zh-CN" altLang="en-US" sz="2400" dirty="0" smtClean="0"/>
              <a:t>每章的实验仅仅是该章涉及内容的一个子集，是为了帮助同学们熟悉该章的主要内容；</a:t>
            </a:r>
            <a:endParaRPr lang="en-US" altLang="zh-CN" sz="2400" dirty="0" smtClean="0"/>
          </a:p>
          <a:p>
            <a:endParaRPr lang="en-US" altLang="zh-CN" sz="2400" dirty="0" smtClean="0"/>
          </a:p>
          <a:p>
            <a:r>
              <a:rPr lang="en-US" altLang="zh-CN" sz="2400" dirty="0" smtClean="0"/>
              <a:t>2</a:t>
            </a:r>
            <a:r>
              <a:rPr lang="zh-CN" altLang="en-US" sz="2400" dirty="0" smtClean="0"/>
              <a:t>课程实验比较简单，基本上都有现成的算法，实现即可；</a:t>
            </a:r>
            <a:endParaRPr lang="en-US" altLang="zh-CN" sz="2400" dirty="0" smtClean="0"/>
          </a:p>
          <a:p>
            <a:endParaRPr lang="en-US" altLang="zh-CN" sz="2400" dirty="0" smtClean="0"/>
          </a:p>
          <a:p>
            <a:r>
              <a:rPr lang="en-US" altLang="zh-CN" sz="2400" dirty="0" smtClean="0"/>
              <a:t>3</a:t>
            </a:r>
            <a:r>
              <a:rPr lang="zh-CN" altLang="en-US" sz="2400" dirty="0" smtClean="0"/>
              <a:t>实验结论和实验心得体会同样重要，</a:t>
            </a:r>
            <a:r>
              <a:rPr lang="zh-CN" altLang="en-US" sz="2400" dirty="0"/>
              <a:t>体会</a:t>
            </a:r>
            <a:r>
              <a:rPr lang="zh-CN" altLang="en-US" sz="2400" dirty="0" smtClean="0"/>
              <a:t>是创新性的体现；</a:t>
            </a:r>
            <a:endParaRPr lang="en-US" altLang="zh-CN" sz="2400" dirty="0" smtClean="0"/>
          </a:p>
          <a:p>
            <a:endParaRPr lang="en-US" altLang="zh-CN" sz="2400" dirty="0" smtClean="0"/>
          </a:p>
          <a:p>
            <a:r>
              <a:rPr lang="en-US" altLang="zh-CN" sz="2400" dirty="0" smtClean="0"/>
              <a:t>4</a:t>
            </a:r>
            <a:r>
              <a:rPr lang="zh-CN" altLang="en-US" sz="2400" dirty="0" smtClean="0"/>
              <a:t>实验内容和上课内容的一致性；</a:t>
            </a:r>
            <a:endParaRPr lang="en-US" altLang="zh-CN" sz="2400" dirty="0" smtClean="0"/>
          </a:p>
          <a:p>
            <a:endParaRPr lang="en-US" altLang="zh-CN" sz="2400" dirty="0"/>
          </a:p>
          <a:p>
            <a:r>
              <a:rPr lang="en-US" altLang="zh-CN" sz="2400" dirty="0" smtClean="0"/>
              <a:t>5</a:t>
            </a:r>
            <a:r>
              <a:rPr lang="zh-CN" altLang="en-US" sz="2400" dirty="0" smtClean="0"/>
              <a:t>实验要求和同学主观能动性的发挥。</a:t>
            </a:r>
            <a:endParaRPr lang="zh-CN" altLang="en-US" sz="2400" dirty="0"/>
          </a:p>
        </p:txBody>
      </p:sp>
    </p:spTree>
    <p:extLst>
      <p:ext uri="{BB962C8B-B14F-4D97-AF65-F5344CB8AC3E}">
        <p14:creationId xmlns:p14="http://schemas.microsoft.com/office/powerpoint/2010/main" val="38690769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1</a:t>
            </a:r>
            <a:r>
              <a:rPr lang="en-US" altLang="zh-CN" sz="6000" dirty="0" smtClean="0">
                <a:latin typeface="Times New Roman" panose="02020603050405020304" pitchFamily="18" charset="0"/>
                <a:cs typeface="Microsoft JhengHei"/>
              </a:rPr>
              <a:t> Overview</a:t>
            </a:r>
            <a:endParaRPr lang="en-US" altLang="zh-CN" sz="6000" dirty="0">
              <a:latin typeface="Times New Roman" panose="02020603050405020304" pitchFamily="18" charset="0"/>
              <a:cs typeface="Microsoft JhengHei"/>
            </a:endParaRPr>
          </a:p>
        </p:txBody>
      </p:sp>
      <p:sp>
        <p:nvSpPr>
          <p:cNvPr id="3" name="文本框 2"/>
          <p:cNvSpPr txBox="1"/>
          <p:nvPr/>
        </p:nvSpPr>
        <p:spPr>
          <a:xfrm>
            <a:off x="304800" y="1219200"/>
            <a:ext cx="7620000" cy="5755422"/>
          </a:xfrm>
          <a:prstGeom prst="rect">
            <a:avLst/>
          </a:prstGeom>
          <a:noFill/>
        </p:spPr>
        <p:txBody>
          <a:bodyPr wrap="square" rtlCol="0">
            <a:spAutoFit/>
          </a:bodyPr>
          <a:lstStyle/>
          <a:p>
            <a:r>
              <a:rPr lang="zh-CN" altLang="en-US" sz="2400" b="1" dirty="0" smtClean="0"/>
              <a:t>一、</a:t>
            </a:r>
            <a:r>
              <a:rPr lang="en-US" altLang="zh-CN" sz="2400" b="1" dirty="0" smtClean="0"/>
              <a:t>8</a:t>
            </a:r>
            <a:r>
              <a:rPr lang="zh-CN" altLang="en-US" sz="2400" b="1" dirty="0" smtClean="0"/>
              <a:t>个实验作业任选其</a:t>
            </a:r>
            <a:r>
              <a:rPr lang="en-US" altLang="zh-CN" sz="2400" b="1" dirty="0" smtClean="0"/>
              <a:t>5</a:t>
            </a:r>
            <a:r>
              <a:rPr lang="zh-CN" altLang="en-US" sz="2400" b="1" dirty="0" smtClean="0"/>
              <a:t>。多做如何处理？</a:t>
            </a:r>
            <a:endParaRPr lang="en-US" altLang="zh-CN" sz="2400" b="1" dirty="0" smtClean="0"/>
          </a:p>
          <a:p>
            <a:r>
              <a:rPr lang="zh-CN" altLang="en-US" sz="2400" dirty="0"/>
              <a:t>网络</a:t>
            </a:r>
            <a:r>
              <a:rPr lang="zh-CN" altLang="en-US" sz="2400" dirty="0" smtClean="0"/>
              <a:t>学堂课程讨论区、邮件多次被提问</a:t>
            </a:r>
            <a:endParaRPr lang="en-US" altLang="zh-CN" sz="2400" dirty="0" smtClean="0"/>
          </a:p>
          <a:p>
            <a:r>
              <a:rPr lang="zh-CN" altLang="en-US" sz="2400" b="1" dirty="0" smtClean="0"/>
              <a:t>二、实验是如何批阅的？</a:t>
            </a:r>
            <a:endParaRPr lang="en-US" altLang="zh-CN" sz="2400" b="1" dirty="0" smtClean="0"/>
          </a:p>
          <a:p>
            <a:r>
              <a:rPr lang="zh-CN" altLang="en-US" sz="2400" dirty="0" smtClean="0"/>
              <a:t>实验批阅和课后作业批阅过程和方式不一样</a:t>
            </a:r>
            <a:endParaRPr lang="en-US" altLang="zh-CN" sz="2400" dirty="0" smtClean="0"/>
          </a:p>
          <a:p>
            <a:r>
              <a:rPr lang="zh-CN" altLang="en-US" sz="2400" b="1" dirty="0" smtClean="0"/>
              <a:t>三、实验成绩对最终成绩有何影响？</a:t>
            </a:r>
            <a:endParaRPr lang="en-US" altLang="zh-CN" sz="2400" b="1" dirty="0" smtClean="0"/>
          </a:p>
          <a:p>
            <a:r>
              <a:rPr lang="zh-CN" altLang="en-US" sz="2400" dirty="0" smtClean="0"/>
              <a:t>实验成绩是平时成绩的一部分，按比例算入最后成绩；影响实验成绩的因素很多，包括完整性、正确性、创新性、美观性等</a:t>
            </a:r>
            <a:r>
              <a:rPr lang="en-US" altLang="zh-CN" sz="2400" dirty="0" smtClean="0"/>
              <a:t>……</a:t>
            </a:r>
            <a:endParaRPr lang="en-US" altLang="zh-CN" sz="2400" dirty="0"/>
          </a:p>
          <a:p>
            <a:r>
              <a:rPr lang="zh-CN" altLang="en-US" sz="2400" b="1" dirty="0" smtClean="0"/>
              <a:t>四、其他实验问题</a:t>
            </a:r>
            <a:endParaRPr lang="en-US" altLang="zh-CN" sz="2400" b="1" dirty="0" smtClean="0"/>
          </a:p>
          <a:p>
            <a:r>
              <a:rPr lang="zh-CN" altLang="en-US" sz="2400" dirty="0" smtClean="0"/>
              <a:t>实验题意的理解，实验报告的形式，实验提交、实验精度，雷同或疑似雷同，未按要求进行（程序语言、算法实现、漏题等），迟交或补交</a:t>
            </a:r>
            <a:r>
              <a:rPr lang="en-US" altLang="zh-CN" sz="2400" dirty="0" smtClean="0"/>
              <a:t>……</a:t>
            </a:r>
            <a:r>
              <a:rPr lang="zh-CN" altLang="en-US" sz="3200" dirty="0" smtClean="0">
                <a:solidFill>
                  <a:srgbClr val="FF0000"/>
                </a:solidFill>
              </a:rPr>
              <a:t>主观能动性</a:t>
            </a:r>
            <a:endParaRPr lang="en-US" altLang="zh-CN" sz="3200" dirty="0" smtClean="0">
              <a:solidFill>
                <a:srgbClr val="FF0000"/>
              </a:solidFill>
            </a:endParaRPr>
          </a:p>
          <a:p>
            <a:endParaRPr lang="en-US" altLang="zh-CN" sz="2400" dirty="0" smtClean="0"/>
          </a:p>
          <a:p>
            <a:r>
              <a:rPr lang="zh-CN" altLang="en-US" sz="2400" dirty="0" smtClean="0"/>
              <a:t>附：</a:t>
            </a:r>
            <a:r>
              <a:rPr lang="en-US" altLang="zh-CN" sz="2400" dirty="0" smtClean="0"/>
              <a:t>2015</a:t>
            </a:r>
            <a:r>
              <a:rPr lang="zh-CN" altLang="en-US" sz="2400" dirty="0" smtClean="0"/>
              <a:t>级</a:t>
            </a:r>
            <a:r>
              <a:rPr lang="en-US" altLang="zh-CN" sz="2400" dirty="0" smtClean="0"/>
              <a:t>GPA</a:t>
            </a:r>
            <a:r>
              <a:rPr lang="zh-CN" altLang="en-US" sz="2400" dirty="0" smtClean="0"/>
              <a:t>改革（</a:t>
            </a:r>
            <a:r>
              <a:rPr lang="en-US" altLang="zh-CN" sz="2400" dirty="0" smtClean="0"/>
              <a:t>2</a:t>
            </a:r>
            <a:r>
              <a:rPr lang="zh-CN" altLang="en-US" sz="2400" dirty="0" smtClean="0"/>
              <a:t>个同学）</a:t>
            </a:r>
            <a:endParaRPr lang="en-US" altLang="zh-CN" sz="2400" dirty="0" smtClean="0"/>
          </a:p>
          <a:p>
            <a:endParaRPr lang="zh-CN" altLang="en-US" sz="2400" dirty="0"/>
          </a:p>
        </p:txBody>
      </p:sp>
      <p:sp>
        <p:nvSpPr>
          <p:cNvPr id="5" name="文本框 4"/>
          <p:cNvSpPr txBox="1"/>
          <p:nvPr/>
        </p:nvSpPr>
        <p:spPr>
          <a:xfrm>
            <a:off x="7920645" y="1143000"/>
            <a:ext cx="1107996" cy="5562600"/>
          </a:xfrm>
          <a:prstGeom prst="rect">
            <a:avLst/>
          </a:prstGeom>
          <a:noFill/>
        </p:spPr>
        <p:txBody>
          <a:bodyPr vert="eaVert" wrap="square" rtlCol="0">
            <a:spAutoFit/>
          </a:bodyPr>
          <a:lstStyle/>
          <a:p>
            <a:r>
              <a:rPr lang="zh-CN" altLang="en-US" sz="6000" b="1" dirty="0" smtClean="0"/>
              <a:t>实验</a:t>
            </a:r>
            <a:r>
              <a:rPr lang="zh-CN" altLang="en-US" sz="6000" b="1" dirty="0"/>
              <a:t>相关</a:t>
            </a:r>
            <a:r>
              <a:rPr lang="zh-CN" altLang="en-US" sz="6000" b="1" dirty="0" smtClean="0"/>
              <a:t>提问</a:t>
            </a:r>
            <a:endParaRPr lang="zh-CN" altLang="en-US" sz="6000" b="1" dirty="0"/>
          </a:p>
        </p:txBody>
      </p:sp>
    </p:spTree>
    <p:extLst>
      <p:ext uri="{BB962C8B-B14F-4D97-AF65-F5344CB8AC3E}">
        <p14:creationId xmlns:p14="http://schemas.microsoft.com/office/powerpoint/2010/main" val="38556997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10 Conclusion</a:t>
            </a:r>
            <a:br>
              <a:rPr lang="en-US" altLang="zh-CN" sz="6000" dirty="0">
                <a:latin typeface="Times New Roman" panose="02020603050405020304" pitchFamily="18" charset="0"/>
                <a:cs typeface="Microsoft JhengHei"/>
              </a:rPr>
            </a:br>
            <a:endParaRPr lang="en-US" altLang="zh-CN" sz="6000" dirty="0">
              <a:latin typeface="Times New Roman" panose="02020603050405020304" pitchFamily="18" charset="0"/>
              <a:cs typeface="Microsoft JhengHei"/>
            </a:endParaRPr>
          </a:p>
        </p:txBody>
      </p:sp>
      <p:sp>
        <p:nvSpPr>
          <p:cNvPr id="3" name="文本框 2"/>
          <p:cNvSpPr txBox="1"/>
          <p:nvPr/>
        </p:nvSpPr>
        <p:spPr>
          <a:xfrm>
            <a:off x="533400" y="1447800"/>
            <a:ext cx="8458200" cy="4524315"/>
          </a:xfrm>
          <a:prstGeom prst="rect">
            <a:avLst/>
          </a:prstGeom>
          <a:noFill/>
        </p:spPr>
        <p:txBody>
          <a:bodyPr wrap="square" rtlCol="0">
            <a:spAutoFit/>
          </a:bodyPr>
          <a:lstStyle/>
          <a:p>
            <a:r>
              <a:rPr lang="zh-CN" altLang="en-US" sz="2400" dirty="0" smtClean="0"/>
              <a:t>希望能看到大家在实验中的精彩表现！</a:t>
            </a:r>
            <a:endParaRPr lang="en-US" altLang="zh-CN" sz="2400" dirty="0" smtClean="0"/>
          </a:p>
          <a:p>
            <a:endParaRPr lang="en-US" altLang="zh-CN" sz="2400" dirty="0"/>
          </a:p>
          <a:p>
            <a:r>
              <a:rPr lang="zh-CN" altLang="en-US" sz="2400" dirty="0" smtClean="0"/>
              <a:t>各个实验都已经试批过几份，试批结果仅用于本次课，最终实验成绩以正式批阅为准，从而保证每个同学每个实验的批阅是公平的。</a:t>
            </a:r>
            <a:endParaRPr lang="en-US" altLang="zh-CN" sz="2400" dirty="0" smtClean="0"/>
          </a:p>
          <a:p>
            <a:endParaRPr lang="en-US" altLang="zh-CN" sz="2400" dirty="0"/>
          </a:p>
          <a:p>
            <a:r>
              <a:rPr lang="zh-CN" altLang="en-US" sz="2400" dirty="0" smtClean="0"/>
              <a:t>实验的正式批阅 公平公正公开</a:t>
            </a:r>
            <a:endParaRPr lang="en-US" altLang="zh-CN" sz="2400" dirty="0" smtClean="0"/>
          </a:p>
          <a:p>
            <a:endParaRPr lang="en-US" altLang="zh-CN" sz="2400" dirty="0"/>
          </a:p>
          <a:p>
            <a:r>
              <a:rPr lang="zh-CN" altLang="en-US" sz="2400" dirty="0" smtClean="0"/>
              <a:t>实验作业接近尾声，期末复习即将开始，在最后的总成绩中还是考试成绩占大头，请大家抓紧时间复习。</a:t>
            </a:r>
            <a:endParaRPr lang="en-US" altLang="zh-CN" sz="2400" dirty="0" smtClean="0"/>
          </a:p>
          <a:p>
            <a:endParaRPr lang="en-US" altLang="zh-CN" sz="2400" dirty="0"/>
          </a:p>
          <a:p>
            <a:r>
              <a:rPr lang="zh-CN" altLang="en-US" sz="2400" dirty="0" smtClean="0"/>
              <a:t>祝愿大家在期末考试中取得理想的成绩！</a:t>
            </a:r>
            <a:endParaRPr lang="zh-CN" altLang="en-US" sz="2400" dirty="0"/>
          </a:p>
        </p:txBody>
      </p:sp>
    </p:spTree>
    <p:extLst>
      <p:ext uri="{BB962C8B-B14F-4D97-AF65-F5344CB8AC3E}">
        <p14:creationId xmlns:p14="http://schemas.microsoft.com/office/powerpoint/2010/main" val="18549086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57200" y="1371600"/>
            <a:ext cx="8229600" cy="4708981"/>
          </a:xfrm>
          <a:prstGeom prst="rect">
            <a:avLst/>
          </a:prstGeom>
          <a:solidFill>
            <a:srgbClr val="7030A0">
              <a:alpha val="40000"/>
            </a:srgbClr>
          </a:solidFill>
        </p:spPr>
        <p:txBody>
          <a:bodyPr wrap="square" rtlCol="0">
            <a:spAutoFit/>
          </a:bodyPr>
          <a:lstStyle/>
          <a:p>
            <a:endParaRPr lang="en-US" altLang="zh-CN" dirty="0" smtClean="0">
              <a:latin typeface="Times New Roman" panose="02020603050405020304" pitchFamily="18" charset="0"/>
            </a:endParaRPr>
          </a:p>
          <a:p>
            <a:endParaRPr lang="en-US" altLang="zh-CN" dirty="0">
              <a:latin typeface="Times New Roman" panose="02020603050405020304" pitchFamily="18" charset="0"/>
            </a:endParaRPr>
          </a:p>
          <a:p>
            <a:r>
              <a:rPr lang="en-US" altLang="zh-CN" sz="4800" dirty="0" smtClean="0">
                <a:latin typeface="Times New Roman" panose="02020603050405020304" pitchFamily="18" charset="0"/>
              </a:rPr>
              <a:t>   THANK YOU.</a:t>
            </a:r>
          </a:p>
          <a:p>
            <a:endParaRPr lang="en-US" altLang="zh-CN" dirty="0">
              <a:latin typeface="Times New Roman" panose="02020603050405020304" pitchFamily="18" charset="0"/>
            </a:endParaRPr>
          </a:p>
          <a:p>
            <a:endParaRPr lang="en-US" altLang="zh-CN" dirty="0" smtClean="0">
              <a:latin typeface="Times New Roman" panose="02020603050405020304" pitchFamily="18" charset="0"/>
            </a:endParaRPr>
          </a:p>
          <a:p>
            <a:endParaRPr lang="en-US" altLang="zh-CN" dirty="0" smtClean="0">
              <a:latin typeface="Times New Roman" panose="02020603050405020304" pitchFamily="18" charset="0"/>
            </a:endParaRPr>
          </a:p>
          <a:p>
            <a:endParaRPr lang="en-US" altLang="zh-CN" dirty="0">
              <a:latin typeface="Times New Roman" panose="02020603050405020304" pitchFamily="18" charset="0"/>
            </a:endParaRPr>
          </a:p>
          <a:p>
            <a:endParaRPr lang="en-US" altLang="zh-CN" dirty="0">
              <a:latin typeface="Times New Roman" panose="02020603050405020304" pitchFamily="18" charset="0"/>
            </a:endParaRPr>
          </a:p>
          <a:p>
            <a:endParaRPr lang="en-US" altLang="zh-CN" dirty="0">
              <a:latin typeface="Times New Roman" panose="02020603050405020304" pitchFamily="18" charset="0"/>
            </a:endParaRPr>
          </a:p>
          <a:p>
            <a:endParaRPr lang="en-US" altLang="zh-CN" dirty="0" smtClean="0">
              <a:latin typeface="Times New Roman" panose="02020603050405020304" pitchFamily="18" charset="0"/>
            </a:endParaRPr>
          </a:p>
          <a:p>
            <a:endParaRPr lang="en-US" altLang="zh-CN" dirty="0">
              <a:latin typeface="Times New Roman" panose="02020603050405020304" pitchFamily="18" charset="0"/>
            </a:endParaRPr>
          </a:p>
          <a:p>
            <a:endParaRPr lang="en-US" altLang="zh-CN" dirty="0" smtClean="0">
              <a:latin typeface="Times New Roman" panose="02020603050405020304" pitchFamily="18" charset="0"/>
            </a:endParaRPr>
          </a:p>
          <a:p>
            <a:r>
              <a:rPr lang="en-US" altLang="zh-CN" dirty="0">
                <a:latin typeface="Times New Roman" panose="02020603050405020304" pitchFamily="18" charset="0"/>
              </a:rPr>
              <a:t> </a:t>
            </a:r>
            <a:r>
              <a:rPr lang="en-US" altLang="zh-CN" dirty="0" smtClean="0">
                <a:latin typeface="Times New Roman" panose="02020603050405020304" pitchFamily="18" charset="0"/>
              </a:rPr>
              <a:t>                                                                                                         Ming Yan, 2016-05</a:t>
            </a:r>
          </a:p>
          <a:p>
            <a:endParaRPr lang="en-US" altLang="zh-CN" dirty="0" smtClean="0">
              <a:latin typeface="Times New Roman" panose="02020603050405020304" pitchFamily="18" charset="0"/>
            </a:endParaRPr>
          </a:p>
          <a:p>
            <a:endParaRPr lang="zh-CN" altLang="en-US" dirty="0">
              <a:latin typeface="Times New Roman" panose="02020603050405020304" pitchFamily="18" charset="0"/>
            </a:endParaRPr>
          </a:p>
        </p:txBody>
      </p:sp>
      <p:sp>
        <p:nvSpPr>
          <p:cNvPr id="2" name="矩形 1"/>
          <p:cNvSpPr/>
          <p:nvPr/>
        </p:nvSpPr>
        <p:spPr>
          <a:xfrm>
            <a:off x="2303752" y="2967335"/>
            <a:ext cx="4536499" cy="1323439"/>
          </a:xfrm>
          <a:prstGeom prst="rect">
            <a:avLst/>
          </a:prstGeom>
          <a:noFill/>
        </p:spPr>
        <p:txBody>
          <a:bodyPr wrap="none" lIns="91440" tIns="45720" rIns="91440" bIns="45720">
            <a:spAutoFit/>
          </a:bodyPr>
          <a:lstStyle/>
          <a:p>
            <a:pPr algn="ctr"/>
            <a:r>
              <a:rPr lang="en-US" altLang="zh-CN" sz="8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Question?</a:t>
            </a:r>
            <a:endParaRPr lang="zh-CN" altLang="en-US" sz="8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1595219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2 First, </a:t>
            </a:r>
            <a:r>
              <a:rPr lang="en-US" altLang="zh-CN" sz="6000" dirty="0" smtClean="0">
                <a:latin typeface="Times New Roman" panose="02020603050405020304" pitchFamily="18" charset="0"/>
                <a:cs typeface="Microsoft JhengHei"/>
              </a:rPr>
              <a:t>Second</a:t>
            </a:r>
            <a:endParaRPr lang="en-US" altLang="zh-CN" sz="6000" dirty="0">
              <a:latin typeface="Times New Roman" panose="02020603050405020304" pitchFamily="18" charset="0"/>
              <a:cs typeface="Microsoft JhengHei"/>
            </a:endParaRPr>
          </a:p>
        </p:txBody>
      </p:sp>
      <mc:AlternateContent xmlns:mc="http://schemas.openxmlformats.org/markup-compatibility/2006">
        <mc:Choice xmlns:a14="http://schemas.microsoft.com/office/drawing/2010/main" Requires="a14">
          <p:sp>
            <p:nvSpPr>
              <p:cNvPr id="7" name="文本框 6"/>
              <p:cNvSpPr txBox="1"/>
              <p:nvPr/>
            </p:nvSpPr>
            <p:spPr>
              <a:xfrm>
                <a:off x="381000" y="1524000"/>
                <a:ext cx="8153400" cy="4955139"/>
              </a:xfrm>
              <a:prstGeom prst="rect">
                <a:avLst/>
              </a:prstGeom>
              <a:noFill/>
            </p:spPr>
            <p:txBody>
              <a:bodyPr wrap="square" rtlCol="0">
                <a:spAutoFit/>
              </a:bodyPr>
              <a:lstStyle/>
              <a:p>
                <a:r>
                  <a:rPr lang="zh-CN" altLang="zh-CN" sz="2400" dirty="0"/>
                  <a:t>实验</a:t>
                </a:r>
                <a:r>
                  <a:rPr lang="en-US" altLang="zh-CN" sz="2400" dirty="0"/>
                  <a:t>1 </a:t>
                </a:r>
                <a:r>
                  <a:rPr lang="zh-CN" altLang="zh-CN" sz="2400" dirty="0"/>
                  <a:t>误差与插值法</a:t>
                </a:r>
              </a:p>
              <a:p>
                <a:r>
                  <a:rPr lang="en-US" altLang="zh-CN" sz="2400" dirty="0"/>
                  <a:t> </a:t>
                </a:r>
                <a:endParaRPr lang="zh-CN" altLang="zh-CN" sz="2400" dirty="0"/>
              </a:p>
              <a:p>
                <a:r>
                  <a:rPr lang="en-US" altLang="zh-CN" sz="2400" dirty="0"/>
                  <a:t>1</a:t>
                </a:r>
                <a:r>
                  <a:rPr lang="zh-CN" altLang="zh-CN" sz="2400" dirty="0"/>
                  <a:t>）已知</a:t>
                </a:r>
                <a14:m>
                  <m:oMath xmlns:m="http://schemas.openxmlformats.org/officeDocument/2006/math">
                    <m:func>
                      <m:funcPr>
                        <m:ctrlPr>
                          <a:rPr lang="zh-CN" altLang="zh-CN" sz="2400" i="1">
                            <a:latin typeface="Cambria Math" panose="02040503050406030204" pitchFamily="18" charset="0"/>
                          </a:rPr>
                        </m:ctrlPr>
                      </m:funcPr>
                      <m:fName>
                        <m:r>
                          <m:rPr>
                            <m:sty m:val="p"/>
                          </m:rPr>
                          <a:rPr lang="en-US" altLang="zh-CN" sz="2400">
                            <a:latin typeface="Cambria Math" panose="02040503050406030204" pitchFamily="18" charset="0"/>
                          </a:rPr>
                          <m:t>ln</m:t>
                        </m:r>
                      </m:fName>
                      <m:e>
                        <m:r>
                          <a:rPr lang="en-US" altLang="zh-CN" sz="2400">
                            <a:latin typeface="Cambria Math" panose="02040503050406030204" pitchFamily="18" charset="0"/>
                          </a:rPr>
                          <m:t>2</m:t>
                        </m:r>
                      </m:e>
                    </m:func>
                    <m:r>
                      <a:rPr lang="en-US" altLang="zh-CN" sz="2400">
                        <a:latin typeface="Cambria Math" panose="02040503050406030204" pitchFamily="18" charset="0"/>
                      </a:rPr>
                      <m:t>=1</m:t>
                    </m:r>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a:latin typeface="Cambria Math" panose="02040503050406030204" pitchFamily="18" charset="0"/>
                          </a:rPr>
                          <m:t>1</m:t>
                        </m:r>
                      </m:num>
                      <m:den>
                        <m:r>
                          <a:rPr lang="en-US" altLang="zh-CN" sz="2400">
                            <a:latin typeface="Cambria Math" panose="02040503050406030204" pitchFamily="18" charset="0"/>
                          </a:rPr>
                          <m:t>2</m:t>
                        </m:r>
                      </m:den>
                    </m:f>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a:latin typeface="Cambria Math" panose="02040503050406030204" pitchFamily="18" charset="0"/>
                          </a:rPr>
                          <m:t>1</m:t>
                        </m:r>
                      </m:num>
                      <m:den>
                        <m:r>
                          <a:rPr lang="en-US" altLang="zh-CN" sz="2400">
                            <a:latin typeface="Cambria Math" panose="02040503050406030204" pitchFamily="18" charset="0"/>
                          </a:rPr>
                          <m:t>3</m:t>
                        </m:r>
                      </m:den>
                    </m:f>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a:latin typeface="Cambria Math" panose="02040503050406030204" pitchFamily="18" charset="0"/>
                          </a:rPr>
                          <m:t>1</m:t>
                        </m:r>
                      </m:num>
                      <m:den>
                        <m:r>
                          <a:rPr lang="en-US" altLang="zh-CN" sz="2400">
                            <a:latin typeface="Cambria Math" panose="02040503050406030204" pitchFamily="18" charset="0"/>
                          </a:rPr>
                          <m:t>4</m:t>
                        </m:r>
                      </m:den>
                    </m:f>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r>
                                  <a:rPr lang="en-US" altLang="zh-CN" sz="2400" i="1">
                                    <a:latin typeface="Cambria Math" panose="02040503050406030204" pitchFamily="18" charset="0"/>
                                  </a:rPr>
                                  <m:t>−</m:t>
                                </m:r>
                                <m:r>
                                  <a:rPr lang="en-US" altLang="zh-CN" sz="2400">
                                    <a:latin typeface="Cambria Math" panose="02040503050406030204" pitchFamily="18" charset="0"/>
                                  </a:rPr>
                                  <m:t>1</m:t>
                                </m:r>
                              </m:e>
                            </m:d>
                          </m:e>
                          <m:sup>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a:latin typeface="Cambria Math" panose="02040503050406030204" pitchFamily="18" charset="0"/>
                              </a:rPr>
                              <m:t>1</m:t>
                            </m:r>
                          </m:sup>
                        </m:sSup>
                      </m:num>
                      <m:den>
                        <m:r>
                          <a:rPr lang="en-US" altLang="zh-CN" sz="2400" i="1">
                            <a:latin typeface="Cambria Math" panose="02040503050406030204" pitchFamily="18" charset="0"/>
                          </a:rPr>
                          <m:t>𝑛</m:t>
                        </m:r>
                      </m:den>
                    </m:f>
                    <m:r>
                      <a:rPr lang="en-US" altLang="zh-CN" sz="2400">
                        <a:latin typeface="Cambria Math" panose="02040503050406030204" pitchFamily="18" charset="0"/>
                      </a:rPr>
                      <m:t>+…</m:t>
                    </m:r>
                  </m:oMath>
                </a14:m>
                <a:r>
                  <a:rPr lang="en-US" altLang="zh-CN" sz="2400" dirty="0"/>
                  <a:t>,</a:t>
                </a:r>
                <a:r>
                  <a:rPr lang="zh-CN" altLang="zh-CN" sz="2400" dirty="0"/>
                  <a:t>令</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r>
                      <a:rPr lang="en-US" altLang="zh-CN" sz="2400">
                        <a:latin typeface="Cambria Math" panose="02040503050406030204" pitchFamily="18" charset="0"/>
                      </a:rPr>
                      <m:t>=</m:t>
                    </m:r>
                    <m:nary>
                      <m:naryPr>
                        <m:chr m:val="∑"/>
                        <m:limLoc m:val="subSup"/>
                        <m:ctrlPr>
                          <a:rPr lang="zh-CN" altLang="zh-CN" sz="2400" i="1">
                            <a:latin typeface="Cambria Math" panose="02040503050406030204" pitchFamily="18" charset="0"/>
                          </a:rPr>
                        </m:ctrlPr>
                      </m:naryPr>
                      <m:sub>
                        <m:r>
                          <a:rPr lang="en-US" altLang="zh-CN" sz="2400" i="1">
                            <a:latin typeface="Cambria Math" panose="02040503050406030204" pitchFamily="18" charset="0"/>
                          </a:rPr>
                          <m:t>𝑘</m:t>
                        </m:r>
                        <m:r>
                          <a:rPr lang="en-US" altLang="zh-CN" sz="2400">
                            <a:latin typeface="Cambria Math" panose="02040503050406030204" pitchFamily="18" charset="0"/>
                          </a:rPr>
                          <m:t>=1</m:t>
                        </m:r>
                      </m:sub>
                      <m:sup>
                        <m:r>
                          <a:rPr lang="en-US" altLang="zh-CN" sz="2400" i="1">
                            <a:latin typeface="Cambria Math" panose="02040503050406030204" pitchFamily="18" charset="0"/>
                          </a:rPr>
                          <m:t>𝑛</m:t>
                        </m:r>
                      </m:sup>
                      <m:e>
                        <m:f>
                          <m:fPr>
                            <m:ctrlPr>
                              <a:rPr lang="zh-CN" altLang="zh-CN" sz="2400" i="1">
                                <a:latin typeface="Cambria Math" panose="02040503050406030204" pitchFamily="18" charset="0"/>
                              </a:rPr>
                            </m:ctrlPr>
                          </m:fPr>
                          <m:num>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m:t>
                                </m:r>
                                <m:r>
                                  <a:rPr lang="en-US" altLang="zh-CN" sz="2400" i="1">
                                    <a:latin typeface="Cambria Math" panose="02040503050406030204" pitchFamily="18" charset="0"/>
                                  </a:rPr>
                                  <m:t>−</m:t>
                                </m:r>
                                <m:r>
                                  <a:rPr lang="en-US" altLang="zh-CN" sz="2400">
                                    <a:latin typeface="Cambria Math" panose="02040503050406030204" pitchFamily="18" charset="0"/>
                                  </a:rPr>
                                  <m:t>1)</m:t>
                                </m:r>
                              </m:e>
                              <m:sup>
                                <m:r>
                                  <a:rPr lang="en-US" altLang="zh-CN" sz="2400" i="1">
                                    <a:latin typeface="Cambria Math" panose="02040503050406030204" pitchFamily="18" charset="0"/>
                                  </a:rPr>
                                  <m:t>𝑘</m:t>
                                </m:r>
                                <m:r>
                                  <a:rPr lang="en-US" altLang="zh-CN" sz="2400" i="1">
                                    <a:latin typeface="Cambria Math" panose="02040503050406030204" pitchFamily="18" charset="0"/>
                                  </a:rPr>
                                  <m:t>−</m:t>
                                </m:r>
                                <m:r>
                                  <a:rPr lang="en-US" altLang="zh-CN" sz="2400">
                                    <a:latin typeface="Cambria Math" panose="02040503050406030204" pitchFamily="18" charset="0"/>
                                  </a:rPr>
                                  <m:t>1</m:t>
                                </m:r>
                              </m:sup>
                            </m:sSup>
                          </m:num>
                          <m:den>
                            <m:r>
                              <a:rPr lang="en-US" altLang="zh-CN" sz="2400" i="1">
                                <a:latin typeface="Cambria Math" panose="02040503050406030204" pitchFamily="18" charset="0"/>
                              </a:rPr>
                              <m:t>𝑘</m:t>
                            </m:r>
                          </m:den>
                        </m:f>
                      </m:e>
                    </m:nary>
                  </m:oMath>
                </a14:m>
                <a:r>
                  <a:rPr lang="en-US" altLang="zh-CN" sz="2400" dirty="0"/>
                  <a:t>,</a:t>
                </a:r>
                <a:endParaRPr lang="zh-CN" altLang="zh-CN" sz="2400" dirty="0"/>
              </a:p>
              <a:p>
                <a:r>
                  <a:rPr lang="zh-CN" altLang="zh-CN" sz="2400" dirty="0"/>
                  <a:t>则</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oMath>
                </a14:m>
                <a:r>
                  <a:rPr lang="zh-CN" altLang="zh-CN" sz="2400" dirty="0"/>
                  <a:t>构成逼近</a:t>
                </a:r>
                <a:r>
                  <a:rPr lang="en-US" altLang="zh-CN" sz="2400" dirty="0"/>
                  <a:t>ln2</a:t>
                </a:r>
                <a:r>
                  <a:rPr lang="zh-CN" altLang="zh-CN" sz="2400" dirty="0"/>
                  <a:t>的数列。根据交错级数和截断误差的知识，有估计式</a:t>
                </a:r>
                <a14:m>
                  <m:oMath xmlns:m="http://schemas.openxmlformats.org/officeDocument/2006/math">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r>
                          <m:rPr>
                            <m:sty m:val="p"/>
                          </m:rPr>
                          <a:rPr lang="en-US" altLang="zh-CN" sz="2400">
                            <a:latin typeface="Cambria Math" panose="02040503050406030204" pitchFamily="18" charset="0"/>
                          </a:rPr>
                          <m:t>ln</m:t>
                        </m:r>
                        <m:r>
                          <a:rPr lang="en-US" altLang="zh-CN" sz="2400">
                            <a:latin typeface="Cambria Math" panose="02040503050406030204" pitchFamily="18" charset="0"/>
                          </a:rPr>
                          <m:t>2</m:t>
                        </m:r>
                      </m:e>
                    </m:d>
                    <m:r>
                      <a:rPr lang="en-US" altLang="zh-CN" sz="2400">
                        <a:latin typeface="Cambria Math" panose="02040503050406030204" pitchFamily="18" charset="0"/>
                      </a:rPr>
                      <m:t>&lt;</m:t>
                    </m:r>
                    <m:f>
                      <m:fPr>
                        <m:ctrlPr>
                          <a:rPr lang="zh-CN" altLang="zh-CN" sz="2400" i="1">
                            <a:latin typeface="Cambria Math" panose="02040503050406030204" pitchFamily="18" charset="0"/>
                          </a:rPr>
                        </m:ctrlPr>
                      </m:fPr>
                      <m:num>
                        <m:r>
                          <a:rPr lang="en-US" altLang="zh-CN" sz="2400">
                            <a:latin typeface="Cambria Math" panose="02040503050406030204" pitchFamily="18" charset="0"/>
                          </a:rPr>
                          <m:t>1</m:t>
                        </m:r>
                      </m:num>
                      <m:den>
                        <m:r>
                          <a:rPr lang="en-US" altLang="zh-CN" sz="2400" i="1">
                            <a:latin typeface="Cambria Math" panose="02040503050406030204" pitchFamily="18" charset="0"/>
                          </a:rPr>
                          <m:t>𝑛</m:t>
                        </m:r>
                        <m:r>
                          <a:rPr lang="en-US" altLang="zh-CN" sz="2400">
                            <a:latin typeface="Cambria Math" panose="02040503050406030204" pitchFamily="18" charset="0"/>
                          </a:rPr>
                          <m:t>+1</m:t>
                        </m:r>
                      </m:den>
                    </m:f>
                  </m:oMath>
                </a14:m>
                <a:r>
                  <a:rPr lang="zh-CN" altLang="zh-CN" sz="2400" dirty="0"/>
                  <a:t>。</a:t>
                </a:r>
              </a:p>
              <a:p>
                <a:r>
                  <a:rPr lang="zh-CN" altLang="zh-CN" sz="2400" dirty="0"/>
                  <a:t>记</a:t>
                </a:r>
                <a14:m>
                  <m:oMath xmlns:m="http://schemas.openxmlformats.org/officeDocument/2006/math">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r>
                          <m:rPr>
                            <m:sty m:val="p"/>
                          </m:rPr>
                          <a:rPr lang="en-US" altLang="zh-CN" sz="2400">
                            <a:latin typeface="Cambria Math" panose="02040503050406030204" pitchFamily="18" charset="0"/>
                          </a:rPr>
                          <m:t>ln</m:t>
                        </m:r>
                        <m:r>
                          <a:rPr lang="en-US" altLang="zh-CN" sz="2400">
                            <a:latin typeface="Cambria Math" panose="02040503050406030204" pitchFamily="18" charset="0"/>
                          </a:rPr>
                          <m:t>2</m:t>
                        </m:r>
                      </m:e>
                    </m:d>
                    <m:r>
                      <a:rPr lang="en-US" altLang="zh-CN" sz="2400">
                        <a:latin typeface="Cambria Math" panose="02040503050406030204" pitchFamily="18" charset="0"/>
                      </a:rPr>
                      <m:t>&lt;</m:t>
                    </m:r>
                    <m:r>
                      <m:rPr>
                        <m:sty m:val="p"/>
                      </m:rPr>
                      <a:rPr lang="en-US" altLang="zh-CN" sz="2400">
                        <a:latin typeface="Cambria Math" panose="02040503050406030204" pitchFamily="18" charset="0"/>
                      </a:rPr>
                      <m:t>ε</m:t>
                    </m:r>
                  </m:oMath>
                </a14:m>
                <a:r>
                  <a:rPr lang="zh-CN" altLang="zh-CN" sz="2400" dirty="0"/>
                  <a:t>，若取</a:t>
                </a:r>
                <a:r>
                  <a:rPr lang="en-US" altLang="zh-CN" sz="2400" dirty="0" smtClean="0">
                    <a:solidFill>
                      <a:srgbClr val="FF0000"/>
                    </a:solidFill>
                  </a:rPr>
                  <a:t>ε=</a:t>
                </a:r>
                <a14:m>
                  <m:oMath xmlns:m="http://schemas.openxmlformats.org/officeDocument/2006/math">
                    <m:f>
                      <m:fPr>
                        <m:ctrlPr>
                          <a:rPr lang="zh-CN" altLang="zh-CN" sz="2400" i="1">
                            <a:solidFill>
                              <a:srgbClr val="FF0000"/>
                            </a:solidFill>
                            <a:latin typeface="Cambria Math" panose="02040503050406030204" pitchFamily="18" charset="0"/>
                          </a:rPr>
                        </m:ctrlPr>
                      </m:fPr>
                      <m:num>
                        <m:r>
                          <a:rPr lang="en-US" altLang="zh-CN" sz="2400">
                            <a:solidFill>
                              <a:srgbClr val="FF0000"/>
                            </a:solidFill>
                            <a:latin typeface="Cambria Math" panose="02040503050406030204" pitchFamily="18" charset="0"/>
                          </a:rPr>
                          <m:t>1</m:t>
                        </m:r>
                      </m:num>
                      <m:den>
                        <m:r>
                          <a:rPr lang="en-US" altLang="zh-CN" sz="2400">
                            <a:solidFill>
                              <a:srgbClr val="FF0000"/>
                            </a:solidFill>
                            <a:latin typeface="Cambria Math" panose="02040503050406030204" pitchFamily="18" charset="0"/>
                          </a:rPr>
                          <m:t>2</m:t>
                        </m:r>
                      </m:den>
                    </m:f>
                    <m:r>
                      <a:rPr lang="en-US" altLang="zh-CN" sz="2400">
                        <a:solidFill>
                          <a:srgbClr val="FF0000"/>
                        </a:solidFill>
                        <a:latin typeface="Cambria Math" panose="02040503050406030204" pitchFamily="18" charset="0"/>
                      </a:rPr>
                      <m:t>×</m:t>
                    </m:r>
                    <m:sSup>
                      <m:sSupPr>
                        <m:ctrlPr>
                          <a:rPr lang="zh-CN" altLang="zh-CN" sz="2400" i="1">
                            <a:solidFill>
                              <a:srgbClr val="FF0000"/>
                            </a:solidFill>
                            <a:latin typeface="Cambria Math" panose="02040503050406030204" pitchFamily="18" charset="0"/>
                          </a:rPr>
                        </m:ctrlPr>
                      </m:sSupPr>
                      <m:e>
                        <m:r>
                          <a:rPr lang="en-US" altLang="zh-CN" sz="2400">
                            <a:solidFill>
                              <a:srgbClr val="FF0000"/>
                            </a:solidFill>
                            <a:latin typeface="Cambria Math" panose="02040503050406030204" pitchFamily="18" charset="0"/>
                          </a:rPr>
                          <m:t>10</m:t>
                        </m:r>
                      </m:e>
                      <m:sup>
                        <m:r>
                          <a:rPr lang="en-US" altLang="zh-CN" sz="2400" i="1">
                            <a:solidFill>
                              <a:srgbClr val="FF0000"/>
                            </a:solidFill>
                            <a:latin typeface="Cambria Math" panose="02040503050406030204" pitchFamily="18" charset="0"/>
                          </a:rPr>
                          <m:t>−</m:t>
                        </m:r>
                        <m:r>
                          <a:rPr lang="en-US" altLang="zh-CN" sz="2400">
                            <a:solidFill>
                              <a:srgbClr val="FF0000"/>
                            </a:solidFill>
                            <a:latin typeface="Cambria Math" panose="02040503050406030204" pitchFamily="18" charset="0"/>
                          </a:rPr>
                          <m:t>4</m:t>
                        </m:r>
                      </m:sup>
                    </m:sSup>
                  </m:oMath>
                </a14:m>
                <a:r>
                  <a:rPr lang="zh-CN" altLang="zh-CN" sz="2400" dirty="0"/>
                  <a:t>，试用单精度</a:t>
                </a:r>
                <a:r>
                  <a:rPr lang="en-US" altLang="zh-CN" sz="2400" dirty="0"/>
                  <a:t>float</a:t>
                </a:r>
                <a:r>
                  <a:rPr lang="zh-CN" altLang="zh-CN" sz="2400" dirty="0"/>
                  <a:t>计算</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oMath>
                </a14:m>
                <a:r>
                  <a:rPr lang="zh-CN" altLang="zh-CN" sz="2400" dirty="0"/>
                  <a:t>，问</a:t>
                </a:r>
                <a:r>
                  <a:rPr lang="en-US" altLang="zh-CN" sz="2400" dirty="0"/>
                  <a:t>n</a:t>
                </a:r>
                <a:r>
                  <a:rPr lang="zh-CN" altLang="zh-CN" sz="2400" dirty="0"/>
                  <a:t>为何值时能满足精度要求？理论上的</a:t>
                </a:r>
                <a:r>
                  <a:rPr lang="en-US" altLang="zh-CN" sz="2400" dirty="0"/>
                  <a:t>n</a:t>
                </a:r>
                <a:r>
                  <a:rPr lang="zh-CN" altLang="zh-CN" sz="2400" dirty="0"/>
                  <a:t>值与实际计算的</a:t>
                </a:r>
                <a:r>
                  <a:rPr lang="en-US" altLang="zh-CN" sz="2400" dirty="0"/>
                  <a:t>n</a:t>
                </a:r>
                <a:r>
                  <a:rPr lang="zh-CN" altLang="zh-CN" sz="2400" dirty="0"/>
                  <a:t>值是否存在不同？为什么？</a:t>
                </a:r>
              </a:p>
              <a:p>
                <a:r>
                  <a:rPr lang="zh-CN" altLang="zh-CN" sz="2400" dirty="0"/>
                  <a:t>令</a:t>
                </a:r>
                <a:r>
                  <a:rPr lang="en-US" altLang="zh-CN" sz="2400" dirty="0"/>
                  <a:t>ln2</a:t>
                </a:r>
                <a:r>
                  <a:rPr lang="zh-CN" altLang="zh-CN" sz="2400" dirty="0"/>
                  <a:t>的准确值为</a:t>
                </a:r>
                <a:r>
                  <a:rPr lang="en-US" altLang="zh-CN" sz="2400" dirty="0"/>
                  <a:t>0.693147190546</a:t>
                </a:r>
                <a:r>
                  <a:rPr lang="zh-CN" altLang="zh-CN" sz="2400" dirty="0"/>
                  <a:t>。</a:t>
                </a:r>
              </a:p>
              <a:p>
                <a:endParaRPr lang="zh-CN" altLang="en-US" sz="2400" dirty="0"/>
              </a:p>
            </p:txBody>
          </p:sp>
        </mc:Choice>
        <mc:Fallback>
          <p:sp>
            <p:nvSpPr>
              <p:cNvPr id="7" name="文本框 6"/>
              <p:cNvSpPr txBox="1">
                <a:spLocks noRot="1" noChangeAspect="1" noMove="1" noResize="1" noEditPoints="1" noAdjustHandles="1" noChangeArrowheads="1" noChangeShapeType="1" noTextEdit="1"/>
              </p:cNvSpPr>
              <p:nvPr/>
            </p:nvSpPr>
            <p:spPr>
              <a:xfrm>
                <a:off x="381000" y="1524000"/>
                <a:ext cx="8153400" cy="4955139"/>
              </a:xfrm>
              <a:prstGeom prst="rect">
                <a:avLst/>
              </a:prstGeom>
              <a:blipFill rotWithShape="0">
                <a:blip r:embed="rId2"/>
                <a:stretch>
                  <a:fillRect l="-1197" t="-1476" r="-48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18211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972" y="12438"/>
            <a:ext cx="7185761" cy="543924"/>
          </a:xfrm>
          <a:prstGeom prst="rect">
            <a:avLst/>
          </a:prstGeom>
        </p:spPr>
        <p:txBody>
          <a:bodyPr vert="horz" wrap="square" lIns="0" tIns="0" rIns="0" bIns="0" rtlCol="0">
            <a:noAutofit/>
          </a:bodyPr>
          <a:lstStyle/>
          <a:p>
            <a:pPr marL="12700">
              <a:lnSpc>
                <a:spcPct val="100000"/>
              </a:lnSpc>
            </a:pPr>
            <a:r>
              <a:rPr lang="en-US" altLang="zh-CN" sz="6000" dirty="0">
                <a:latin typeface="Times New Roman" panose="02020603050405020304" pitchFamily="18" charset="0"/>
                <a:cs typeface="Microsoft JhengHei"/>
              </a:rPr>
              <a:t>2 First, </a:t>
            </a:r>
            <a:r>
              <a:rPr lang="en-US" altLang="zh-CN" sz="6000" dirty="0" smtClean="0">
                <a:latin typeface="Times New Roman" panose="02020603050405020304" pitchFamily="18" charset="0"/>
                <a:cs typeface="Microsoft JhengHei"/>
              </a:rPr>
              <a:t>Second</a:t>
            </a:r>
            <a:endParaRPr lang="en-US" altLang="zh-CN" sz="6000" dirty="0">
              <a:latin typeface="Times New Roman" panose="02020603050405020304" pitchFamily="18" charset="0"/>
              <a:cs typeface="Microsoft JhengHei"/>
            </a:endParaRPr>
          </a:p>
        </p:txBody>
      </p:sp>
      <mc:AlternateContent xmlns:mc="http://schemas.openxmlformats.org/markup-compatibility/2006" xmlns:a14="http://schemas.microsoft.com/office/drawing/2010/main">
        <mc:Choice Requires="a14">
          <p:sp>
            <p:nvSpPr>
              <p:cNvPr id="7" name="文本框 6"/>
              <p:cNvSpPr txBox="1"/>
              <p:nvPr/>
            </p:nvSpPr>
            <p:spPr>
              <a:xfrm>
                <a:off x="304800" y="1066800"/>
                <a:ext cx="8153400" cy="5047857"/>
              </a:xfrm>
              <a:prstGeom prst="rect">
                <a:avLst/>
              </a:prstGeom>
              <a:noFill/>
            </p:spPr>
            <p:txBody>
              <a:bodyPr wrap="square" rtlCol="0">
                <a:spAutoFit/>
              </a:bodyPr>
              <a:lstStyle/>
              <a:p>
                <a:r>
                  <a:rPr lang="en-US" altLang="zh-CN" sz="2400" dirty="0" smtClean="0"/>
                  <a:t>—</a:t>
                </a:r>
                <a:r>
                  <a:rPr lang="zh-CN" altLang="en-US" sz="2400" dirty="0" smtClean="0"/>
                  <a:t>考察知识点</a:t>
                </a:r>
                <a:r>
                  <a:rPr lang="en-US" altLang="zh-CN" sz="2400" dirty="0" smtClean="0"/>
                  <a:t>—</a:t>
                </a:r>
                <a:endParaRPr lang="zh-CN" altLang="en-US" sz="2400" dirty="0"/>
              </a:p>
              <a:p>
                <a:r>
                  <a:rPr lang="zh-CN" altLang="en-US" sz="2400" b="1" dirty="0"/>
                  <a:t>截断误差</a:t>
                </a:r>
                <a:r>
                  <a:rPr lang="zh-CN" altLang="en-US" sz="2400" dirty="0"/>
                  <a:t>：当数学模型不能精确解时，通常要用数值方法求它的近似解，其近似解与精确解之间的误差称为截断误差。在本问题中</a:t>
                </a:r>
                <a:r>
                  <a:rPr lang="zh-CN" altLang="en-US" sz="2400" dirty="0" smtClean="0"/>
                  <a:t>，</a:t>
                </a:r>
                <a:r>
                  <a:rPr lang="zh-CN" altLang="en-US" sz="2400" dirty="0"/>
                  <a:t>逼近</a:t>
                </a:r>
                <a:r>
                  <a:rPr lang="en-US" altLang="zh-CN" sz="2400" dirty="0" smtClean="0"/>
                  <a:t>ln</a:t>
                </a:r>
                <a:r>
                  <a:rPr lang="en-US" altLang="zh-CN" sz="2400" dirty="0"/>
                  <a:t>⁡2</a:t>
                </a:r>
                <a:r>
                  <a:rPr lang="zh-CN" altLang="en-US" sz="2400" dirty="0"/>
                  <a:t>的过程产生的误差就是截断误差</a:t>
                </a:r>
                <a:r>
                  <a:rPr lang="zh-CN" altLang="en-US" sz="2400" dirty="0" smtClean="0"/>
                  <a:t>。</a:t>
                </a:r>
                <a:endParaRPr lang="zh-CN" altLang="en-US" sz="2400" dirty="0"/>
              </a:p>
              <a:p>
                <a:r>
                  <a:rPr lang="zh-CN" altLang="en-US" sz="2400" b="1" dirty="0"/>
                  <a:t>误差限</a:t>
                </a:r>
                <a:r>
                  <a:rPr lang="zh-CN" altLang="en-US" sz="2400" dirty="0"/>
                  <a:t>：误差绝对值的一个上界，是一个估计值。在本问题中， </a:t>
                </a:r>
                <a14:m>
                  <m:oMath xmlns:m="http://schemas.openxmlformats.org/officeDocument/2006/math">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r>
                          <m:rPr>
                            <m:sty m:val="p"/>
                          </m:rPr>
                          <a:rPr lang="en-US" altLang="zh-CN" sz="2400">
                            <a:latin typeface="Cambria Math" panose="02040503050406030204" pitchFamily="18" charset="0"/>
                          </a:rPr>
                          <m:t>ln</m:t>
                        </m:r>
                        <m:r>
                          <a:rPr lang="en-US" altLang="zh-CN" sz="2400">
                            <a:latin typeface="Cambria Math" panose="02040503050406030204" pitchFamily="18" charset="0"/>
                          </a:rPr>
                          <m:t>2</m:t>
                        </m:r>
                      </m:e>
                    </m:d>
                    <m:r>
                      <a:rPr lang="en-US" altLang="zh-CN" sz="2400">
                        <a:latin typeface="Cambria Math" panose="02040503050406030204" pitchFamily="18" charset="0"/>
                      </a:rPr>
                      <m:t>&lt;</m:t>
                    </m:r>
                    <m:f>
                      <m:fPr>
                        <m:ctrlPr>
                          <a:rPr lang="zh-CN" altLang="zh-CN" sz="2400" i="1">
                            <a:latin typeface="Cambria Math" panose="02040503050406030204" pitchFamily="18" charset="0"/>
                          </a:rPr>
                        </m:ctrlPr>
                      </m:fPr>
                      <m:num>
                        <m:r>
                          <a:rPr lang="en-US" altLang="zh-CN" sz="2400">
                            <a:latin typeface="Cambria Math" panose="02040503050406030204" pitchFamily="18" charset="0"/>
                          </a:rPr>
                          <m:t>1</m:t>
                        </m:r>
                      </m:num>
                      <m:den>
                        <m:r>
                          <a:rPr lang="en-US" altLang="zh-CN" sz="2400" i="1">
                            <a:latin typeface="Cambria Math" panose="02040503050406030204" pitchFamily="18" charset="0"/>
                          </a:rPr>
                          <m:t>𝑛</m:t>
                        </m:r>
                        <m:r>
                          <a:rPr lang="en-US" altLang="zh-CN" sz="2400">
                            <a:latin typeface="Cambria Math" panose="02040503050406030204" pitchFamily="18" charset="0"/>
                          </a:rPr>
                          <m:t>+1</m:t>
                        </m:r>
                      </m:den>
                    </m:f>
                  </m:oMath>
                </a14:m>
                <a:r>
                  <a:rPr lang="zh-CN" altLang="en-US" sz="2400" dirty="0"/>
                  <a:t>， </a:t>
                </a:r>
                <a:r>
                  <a:rPr lang="en-US" altLang="zh-CN" sz="2400" dirty="0"/>
                  <a:t>1/(</a:t>
                </a:r>
                <a:r>
                  <a:rPr lang="zh-CN" altLang="en-US" sz="2400" dirty="0"/>
                  <a:t>𝑛</a:t>
                </a:r>
                <a:r>
                  <a:rPr lang="en-US" altLang="zh-CN" sz="2400" dirty="0"/>
                  <a:t>+1)</a:t>
                </a:r>
                <a:r>
                  <a:rPr lang="zh-CN" altLang="en-US" sz="2400" dirty="0"/>
                  <a:t>就是求解的误差限</a:t>
                </a:r>
                <a:r>
                  <a:rPr lang="zh-CN" altLang="en-US" sz="2400" dirty="0" smtClean="0"/>
                  <a:t>。</a:t>
                </a:r>
                <a:endParaRPr lang="zh-CN" altLang="en-US" sz="2400" dirty="0"/>
              </a:p>
              <a:p>
                <a:r>
                  <a:rPr lang="en-US" altLang="zh-CN" sz="2400" dirty="0" smtClean="0"/>
                  <a:t>—</a:t>
                </a:r>
                <a:r>
                  <a:rPr lang="zh-CN" altLang="en-US" sz="2400" dirty="0" smtClean="0"/>
                  <a:t>实验注意</a:t>
                </a:r>
                <a:r>
                  <a:rPr lang="en-US" altLang="zh-CN" sz="2400" dirty="0" smtClean="0"/>
                  <a:t>—</a:t>
                </a:r>
                <a:endParaRPr lang="zh-CN" altLang="en-US" sz="2400" dirty="0"/>
              </a:p>
              <a:p>
                <a:r>
                  <a:rPr lang="zh-CN" altLang="en-US" sz="2400" b="1" dirty="0"/>
                  <a:t>单精度</a:t>
                </a:r>
                <a:r>
                  <a:rPr lang="en-US" altLang="zh-CN" sz="2400" b="1" dirty="0" smtClean="0"/>
                  <a:t>float</a:t>
                </a:r>
                <a:r>
                  <a:rPr lang="zh-CN" altLang="en-US" sz="2400" dirty="0"/>
                  <a:t>：用计算机做数值计算时，由于计算机的字长有限，原始数据在计算机上表示时会产生误差，计算过程又有可能新的误差，这种误差称为舍入误差。在本问题中，虽然给出</a:t>
                </a:r>
                <a:r>
                  <a:rPr lang="en-US" altLang="zh-CN" sz="2400" dirty="0"/>
                  <a:t>ln⁡2</a:t>
                </a:r>
                <a:r>
                  <a:rPr lang="zh-CN" altLang="en-US" sz="2400" dirty="0"/>
                  <a:t>的准确值有</a:t>
                </a:r>
                <a:r>
                  <a:rPr lang="en-US" altLang="zh-CN" sz="2400" dirty="0"/>
                  <a:t>12</a:t>
                </a:r>
                <a:r>
                  <a:rPr lang="zh-CN" altLang="en-US" sz="2400" dirty="0"/>
                  <a:t>位有效数字，但单精度计算只能保留</a:t>
                </a:r>
                <a:r>
                  <a:rPr lang="en-US" altLang="zh-CN" sz="2400" dirty="0"/>
                  <a:t>7</a:t>
                </a:r>
                <a:r>
                  <a:rPr lang="zh-CN" altLang="en-US" sz="2400" dirty="0"/>
                  <a:t>位有效数字；在计算过程中的舍入等等都是舍入误差</a:t>
                </a:r>
                <a:r>
                  <a:rPr lang="zh-CN" altLang="en-US" sz="2400" dirty="0" smtClean="0"/>
                  <a:t>。</a:t>
                </a:r>
                <a:endParaRPr lang="en-US" altLang="zh-CN" sz="2400" dirty="0"/>
              </a:p>
              <a:p>
                <a:r>
                  <a:rPr lang="zh-CN" altLang="en-US" sz="2400" b="1" dirty="0"/>
                  <a:t>累加顺序和处理</a:t>
                </a:r>
                <a:r>
                  <a:rPr lang="zh-CN" altLang="en-US" sz="2400" b="1" dirty="0" smtClean="0"/>
                  <a:t>技巧</a:t>
                </a:r>
                <a:r>
                  <a:rPr lang="zh-CN" altLang="en-US" sz="2400" dirty="0" smtClean="0"/>
                  <a:t>：从小加到大，先求和再相减</a:t>
                </a:r>
                <a:endParaRPr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304800" y="1066800"/>
                <a:ext cx="8153400" cy="5047857"/>
              </a:xfrm>
              <a:prstGeom prst="rect">
                <a:avLst/>
              </a:prstGeom>
              <a:blipFill rotWithShape="0">
                <a:blip r:embed="rId2"/>
                <a:stretch>
                  <a:fillRect l="-1121" t="-1449" r="-822" b="-13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8483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1456</TotalTime>
  <Words>2607</Words>
  <Application>Microsoft Office PowerPoint</Application>
  <PresentationFormat>全屏显示(4:3)</PresentationFormat>
  <Paragraphs>356</Paragraphs>
  <Slides>71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71</vt:i4>
      </vt:variant>
    </vt:vector>
  </HeadingPairs>
  <TitlesOfParts>
    <vt:vector size="80" baseType="lpstr">
      <vt:lpstr>Microsoft JhengHei</vt:lpstr>
      <vt:lpstr>宋体</vt:lpstr>
      <vt:lpstr>Arial</vt:lpstr>
      <vt:lpstr>Calibri</vt:lpstr>
      <vt:lpstr>Cambria Math</vt:lpstr>
      <vt:lpstr>Segoe UI</vt:lpstr>
      <vt:lpstr>Times New Roman</vt:lpstr>
      <vt:lpstr>Wingdings</vt:lpstr>
      <vt:lpstr>Office Theme</vt:lpstr>
      <vt:lpstr>PowerPoint 演示文稿</vt:lpstr>
      <vt:lpstr>Outline-1</vt:lpstr>
      <vt:lpstr>Outline-2</vt:lpstr>
      <vt:lpstr>1 Overview</vt:lpstr>
      <vt:lpstr>1 Overview</vt:lpstr>
      <vt:lpstr>1 Overview</vt:lpstr>
      <vt:lpstr>1 Overview</vt:lpstr>
      <vt:lpstr>2 First, Second</vt:lpstr>
      <vt:lpstr>2 First, Second</vt:lpstr>
      <vt:lpstr>2 First, Second</vt:lpstr>
      <vt:lpstr>2 First, Second</vt:lpstr>
      <vt:lpstr>2 First, Second</vt:lpstr>
      <vt:lpstr>2 First, Second</vt:lpstr>
      <vt:lpstr>2 First, Second</vt:lpstr>
      <vt:lpstr>2 First, Second</vt:lpstr>
      <vt:lpstr>3 Third Chapter</vt:lpstr>
      <vt:lpstr>3 Third Chapter</vt:lpstr>
      <vt:lpstr>3 Third Chapter</vt:lpstr>
      <vt:lpstr>3 Third Chapter</vt:lpstr>
      <vt:lpstr>3 Third Chapter</vt:lpstr>
      <vt:lpstr>3 Third Chapter</vt:lpstr>
      <vt:lpstr>3 Third Chapter</vt:lpstr>
      <vt:lpstr>4 Fourth Chapter</vt:lpstr>
      <vt:lpstr>4 Fourth Chapter</vt:lpstr>
      <vt:lpstr>4 Fourth Chapter</vt:lpstr>
      <vt:lpstr>4 Fourth Chapter</vt:lpstr>
      <vt:lpstr>4 Fourth Chapter</vt:lpstr>
      <vt:lpstr>4 Fourth Chapter</vt:lpstr>
      <vt:lpstr>4 Fourth Chapter</vt:lpstr>
      <vt:lpstr>4 Fourth Chapter</vt:lpstr>
      <vt:lpstr>4 Fourth Chapter</vt:lpstr>
      <vt:lpstr>4 Fourth Chapter</vt:lpstr>
      <vt:lpstr>5 Fifth Chapter</vt:lpstr>
      <vt:lpstr>5 Fifth Chapter</vt:lpstr>
      <vt:lpstr>5 Fifth Chapter</vt:lpstr>
      <vt:lpstr>5 Fifth Chapter</vt:lpstr>
      <vt:lpstr>5 Fifth Chapter</vt:lpstr>
      <vt:lpstr>5 Fifth Chapter</vt:lpstr>
      <vt:lpstr>Take a rest</vt:lpstr>
      <vt:lpstr>6 Sixth Chapter</vt:lpstr>
      <vt:lpstr>6 Sixth Chapter</vt:lpstr>
      <vt:lpstr>6 Sixth Chapter</vt:lpstr>
      <vt:lpstr>6 Sixth Chapter</vt:lpstr>
      <vt:lpstr>6 Sixth Chapter</vt:lpstr>
      <vt:lpstr>6 Sixth Chapter</vt:lpstr>
      <vt:lpstr>6 Sixth Chapter</vt:lpstr>
      <vt:lpstr>6 Sixth Chapter</vt:lpstr>
      <vt:lpstr>6 Sixth Chapter</vt:lpstr>
      <vt:lpstr>7 Seventh Chapter</vt:lpstr>
      <vt:lpstr>7 Seventh Chapter</vt:lpstr>
      <vt:lpstr>7 Seventh Chapter</vt:lpstr>
      <vt:lpstr>7 Seventh Chapter</vt:lpstr>
      <vt:lpstr>7 Seventh Chapter</vt:lpstr>
      <vt:lpstr>7 Seventh Chapter</vt:lpstr>
      <vt:lpstr>7 Seventh Chapter</vt:lpstr>
      <vt:lpstr>8 Eighth Chapter</vt:lpstr>
      <vt:lpstr>8 Eighth Chapter</vt:lpstr>
      <vt:lpstr>8 Eighth Chapter</vt:lpstr>
      <vt:lpstr>8 Eighth Chapter</vt:lpstr>
      <vt:lpstr>8 Eighth Chapter</vt:lpstr>
      <vt:lpstr>8 Eighth Chapter</vt:lpstr>
      <vt:lpstr>8 Eighth Chapter</vt:lpstr>
      <vt:lpstr>9 Ninth Chapter</vt:lpstr>
      <vt:lpstr>9 Ninth Chapter</vt:lpstr>
      <vt:lpstr>9 Ninth Chapter</vt:lpstr>
      <vt:lpstr>9 Ninth Chapter</vt:lpstr>
      <vt:lpstr>9 Ninth Chapter</vt:lpstr>
      <vt:lpstr>9 Ninth Chapter</vt:lpstr>
      <vt:lpstr>10 Conclusion </vt:lpstr>
      <vt:lpstr>10 Conclusion </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第2章 算法入门</dc:title>
  <dc:creator>Grandet</dc:creator>
  <cp:lastModifiedBy>Specify</cp:lastModifiedBy>
  <cp:revision>166</cp:revision>
  <dcterms:created xsi:type="dcterms:W3CDTF">2016-04-07T08:48:01Z</dcterms:created>
  <dcterms:modified xsi:type="dcterms:W3CDTF">2016-05-26T02:23:03Z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2016-03-06T00:00:00Z</vt:filetime>
  </property>
  <property fmtid="{D5CDD505-2E9C-101B-9397-08002B2CF9AE}" pid="3" name="LastSaved">
    <vt:filetime>2016-04-07T00:00:00Z</vt:filetime>
  </property>
</Properties>
</file>